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9"/>
  </p:notesMasterIdLst>
  <p:handoutMasterIdLst>
    <p:handoutMasterId r:id="rId20"/>
  </p:handoutMasterIdLst>
  <p:sldIdLst>
    <p:sldId id="3273" r:id="rId2"/>
    <p:sldId id="3147" r:id="rId3"/>
    <p:sldId id="2430" r:id="rId4"/>
    <p:sldId id="3277" r:id="rId5"/>
    <p:sldId id="1763" r:id="rId6"/>
    <p:sldId id="1374" r:id="rId7"/>
    <p:sldId id="2463" r:id="rId8"/>
    <p:sldId id="3276" r:id="rId9"/>
    <p:sldId id="3271" r:id="rId10"/>
    <p:sldId id="3272" r:id="rId11"/>
    <p:sldId id="1412" r:id="rId12"/>
    <p:sldId id="1407" r:id="rId13"/>
    <p:sldId id="1765" r:id="rId14"/>
    <p:sldId id="3275" r:id="rId15"/>
    <p:sldId id="2156" r:id="rId16"/>
    <p:sldId id="3278" r:id="rId17"/>
    <p:sldId id="2676" r:id="rId18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2284" autoAdjust="0"/>
  </p:normalViewPr>
  <p:slideViewPr>
    <p:cSldViewPr>
      <p:cViewPr varScale="1">
        <p:scale>
          <a:sx n="60" d="100"/>
          <a:sy n="60" d="100"/>
        </p:scale>
        <p:origin x="1502" y="43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7F0BE0E-B332-4DAB-880B-96DE153664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E95B5AC-C87F-4FB5-A62C-3E486DB95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823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7F0BE0E-B332-4DAB-880B-96DE153664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E95B5AC-C87F-4FB5-A62C-3E486DB95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7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3D9A779-0E06-4FFE-94CB-6ED7617DD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6C7D129-0220-4174-B8DA-1F1612219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Competence</a:t>
            </a:r>
            <a:br>
              <a:rPr lang="en-US" altLang="en-US"/>
            </a:br>
            <a:r>
              <a:rPr lang="en-US" altLang="en-US"/>
              <a:t>the share of imagination which is guided by Natural Acceptance (or Right Understanding), which is in harmony</a:t>
            </a:r>
            <a:br>
              <a:rPr lang="en-US" altLang="en-US"/>
            </a:br>
            <a:r>
              <a:rPr lang="en-US" altLang="en-US"/>
              <a:t>(this articulation will come in a subsequent slide)</a:t>
            </a:r>
            <a:endParaRPr lang="en-I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C811494-94E3-42B8-8738-48EA4A209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651F38E-96D6-43CC-9531-4322CEB85B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Discussion Points</a:t>
            </a:r>
            <a:br>
              <a:rPr lang="en-US" altLang="en-US"/>
            </a:br>
            <a:r>
              <a:rPr lang="en-US" altLang="en-US"/>
              <a:t>Do you feel comfortable/uncomfortable when you are over evaluated?</a:t>
            </a:r>
            <a:br>
              <a:rPr lang="en-US" altLang="en-US"/>
            </a:br>
            <a:r>
              <a:rPr lang="en-US" altLang="en-US"/>
              <a:t>… under/otherwise evaluated?</a:t>
            </a:r>
          </a:p>
          <a:p>
            <a:endParaRPr lang="en-US" altLang="en-US"/>
          </a:p>
          <a:p>
            <a:r>
              <a:rPr lang="en-US" altLang="en-US"/>
              <a:t>FAQ: We over evaluate to motivate others – is there a better way?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Check for yourself in every interaction with others whether it is respect or disrespect. i.e.</a:t>
            </a:r>
          </a:p>
          <a:p>
            <a:pPr lvl="1"/>
            <a:r>
              <a:rPr lang="en-US" altLang="en-US"/>
              <a:t>It is right evaluation or</a:t>
            </a:r>
          </a:p>
          <a:p>
            <a:pPr lvl="1"/>
            <a:r>
              <a:rPr lang="en-US" altLang="en-US"/>
              <a:t>It is over / under / otherwise evaluation</a:t>
            </a:r>
          </a:p>
          <a:p>
            <a:endParaRPr lang="en-GB" altLang="en-US"/>
          </a:p>
        </p:txBody>
      </p:sp>
      <p:sp>
        <p:nvSpPr>
          <p:cNvPr id="15364" name="Header Placeholder 3">
            <a:extLst>
              <a:ext uri="{FF2B5EF4-FFF2-40B4-BE49-F238E27FC236}">
                <a16:creationId xmlns:a16="http://schemas.microsoft.com/office/drawing/2014/main" id="{E7A970DA-F88D-4D2C-AAA9-B3644815120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9209FFFB-0748-45B4-A63B-760E778A29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EB0D75-CA95-4AAB-B14A-899EF0FAB1C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/>
              <a:t>Key point</a:t>
            </a:r>
          </a:p>
          <a:p>
            <a:r>
              <a:rPr lang="en-GB" altLang="en-US" dirty="0"/>
              <a:t>Disrespect may have serious implications – give few examples of over-evaluation (ego), under evaluation (depression)</a:t>
            </a:r>
          </a:p>
          <a:p>
            <a:r>
              <a:rPr lang="en-GB" altLang="en-US" dirty="0"/>
              <a:t>Need for right evaluation</a:t>
            </a: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</a:endParaRPr>
          </a:p>
        </p:txBody>
      </p:sp>
      <p:sp>
        <p:nvSpPr>
          <p:cNvPr id="17413" name="Slide Number Placeholder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52E242-1809-4739-9275-B54B48E0CB35}" type="slidenum">
              <a:rPr lang="en-US" altLang="en-US" sz="1200">
                <a:latin typeface="Calibri" pitchFamily="34" charset="0"/>
              </a:rPr>
              <a:pPr algn="r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0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/>
              <a:t>Key Point</a:t>
            </a:r>
          </a:p>
          <a:p>
            <a:r>
              <a:rPr lang="en-GB" altLang="en-US" dirty="0"/>
              <a:t>We want respect, not domination</a:t>
            </a:r>
          </a:p>
          <a:p>
            <a:r>
              <a:rPr lang="en-GB" altLang="en-US" dirty="0"/>
              <a:t>Differentiation = Disrespect</a:t>
            </a:r>
          </a:p>
          <a:p>
            <a:r>
              <a:rPr lang="en-GB" altLang="en-US" dirty="0"/>
              <a:t>It is not naturally acceptable</a:t>
            </a:r>
          </a:p>
          <a:p>
            <a:r>
              <a:rPr lang="en-GB" altLang="en-US" dirty="0"/>
              <a:t>It has led to so much oppositions, movements</a:t>
            </a:r>
          </a:p>
          <a:p>
            <a:endParaRPr lang="en-GB" altLang="en-US" dirty="0"/>
          </a:p>
          <a:p>
            <a:r>
              <a:rPr lang="en-GB" altLang="en-US" dirty="0"/>
              <a:t>Examples</a:t>
            </a:r>
          </a:p>
          <a:p>
            <a:r>
              <a:rPr lang="en-GB" altLang="en-US" dirty="0"/>
              <a:t>Black-white movement, feminist movement…</a:t>
            </a:r>
          </a:p>
          <a:p>
            <a:r>
              <a:rPr lang="en-GB" altLang="en-US" dirty="0"/>
              <a:t>Struggles between rich and poor</a:t>
            </a: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</a:endParaRPr>
          </a:p>
        </p:txBody>
      </p:sp>
      <p:sp>
        <p:nvSpPr>
          <p:cNvPr id="32773" name="Slide Number Placeholder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E1B900E-9A74-4D40-BF7E-5269BB48A222}" type="slidenum">
              <a:rPr lang="en-US" altLang="en-US" sz="1200">
                <a:latin typeface="Calibri" pitchFamily="34" charset="0"/>
              </a:rPr>
              <a:pPr algn="r" eaLnBrk="1" hangingPunct="1"/>
              <a:t>11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0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1A22F7A-D458-400F-846D-40356C6AC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DEC34CB-D4C2-4930-8153-77DF71AA75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/>
              <a:t>To be done</a:t>
            </a:r>
          </a:p>
          <a:p>
            <a:r>
              <a:rPr lang="en-IN" dirty="0"/>
              <a:t>Recall an example of when you were over-under-otherwise evaluated. How did you feel in each case</a:t>
            </a:r>
          </a:p>
          <a:p>
            <a:r>
              <a:rPr lang="en-IN" dirty="0"/>
              <a:t>Are you differentiating or accepting the other as similar to you?</a:t>
            </a:r>
          </a:p>
          <a:p>
            <a:r>
              <a:rPr lang="en-IN" dirty="0"/>
              <a:t>Give examples of how you can be complementary to a person from a different region, sect, belief, etc. </a:t>
            </a:r>
          </a:p>
        </p:txBody>
      </p:sp>
    </p:spTree>
    <p:extLst>
      <p:ext uri="{BB962C8B-B14F-4D97-AF65-F5344CB8AC3E}">
        <p14:creationId xmlns:p14="http://schemas.microsoft.com/office/powerpoint/2010/main" val="186845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8FB2EE3-CB1E-40EA-90E7-1163CD9C0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82C999F-990A-4082-A263-81C86A40BE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D7D5F6-BE29-4453-808B-ECDDFE464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Shifting from differentiation to complementarity…</a:t>
            </a:r>
            <a:endParaRPr lang="en-IN" dirty="0"/>
          </a:p>
        </p:txBody>
      </p:sp>
      <p:sp>
        <p:nvSpPr>
          <p:cNvPr id="5122" name="Title 10">
            <a:extLst>
              <a:ext uri="{FF2B5EF4-FFF2-40B4-BE49-F238E27FC236}">
                <a16:creationId xmlns:a16="http://schemas.microsoft.com/office/drawing/2014/main" id="{F0F0C5DF-714C-4289-94A4-B10F6FAA3E5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10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Fulfilment in Relationship – Respect</a:t>
            </a:r>
            <a:endParaRPr lang="en-US" altLang="en-US" sz="2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172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28C154-9EAF-4058-995F-BA0CB625C4BF}"/>
              </a:ext>
            </a:extLst>
          </p:cNvPr>
          <p:cNvSpPr/>
          <p:nvPr/>
        </p:nvSpPr>
        <p:spPr>
          <a:xfrm>
            <a:off x="381000" y="3276600"/>
            <a:ext cx="10767108" cy="19045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03ADEA42-3E8E-4B86-BDAA-71BBB573A5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Differences</a:t>
            </a:r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DFA9B7CD-16C5-424D-9434-5E990B623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noFill/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72054" indent="-272054">
              <a:buNone/>
              <a:defRPr/>
            </a:pPr>
            <a:r>
              <a:rPr dirty="0"/>
              <a:t>There are similarities at the level of the self in terms of purpose, program and potential</a:t>
            </a:r>
          </a:p>
          <a:p>
            <a:pPr marL="272054" indent="-272054">
              <a:buNone/>
              <a:defRPr/>
            </a:pPr>
            <a:endParaRPr dirty="0"/>
          </a:p>
          <a:p>
            <a:pPr marL="272054" indent="-272054">
              <a:buNone/>
              <a:defRPr/>
            </a:pPr>
            <a:r>
              <a:rPr dirty="0"/>
              <a:t>There are also differences between one human being and another:</a:t>
            </a:r>
          </a:p>
          <a:p>
            <a:pPr marL="816161" lvl="1" indent="-544107">
              <a:buFont typeface="Symbol" pitchFamily="18" charset="2"/>
              <a:buAutoNum type="alphaLcParenR"/>
              <a:defRPr/>
            </a:pPr>
            <a:r>
              <a:rPr lang="en-US" dirty="0"/>
              <a:t>On the basis of the body: age, gender, race, strength…</a:t>
            </a:r>
          </a:p>
          <a:p>
            <a:pPr marL="816161" lvl="1" indent="-544107">
              <a:buFont typeface="Symbol" pitchFamily="18" charset="2"/>
              <a:buAutoNum type="alphaLcParenR"/>
              <a:defRPr/>
            </a:pPr>
            <a:r>
              <a:rPr lang="en-US" dirty="0"/>
              <a:t>On the basis of the physical facility: wealth, post</a:t>
            </a:r>
          </a:p>
          <a:p>
            <a:pPr marL="816161" lvl="1" indent="-544107">
              <a:buFont typeface="Symbol" pitchFamily="18" charset="2"/>
              <a:buAutoNum type="alphaLcParenR"/>
              <a:defRPr/>
            </a:pPr>
            <a:r>
              <a:rPr lang="en-US" dirty="0"/>
              <a:t>On the basis of beliefs: isms, sects, information…</a:t>
            </a:r>
          </a:p>
          <a:p>
            <a:pPr marL="272054" indent="-272054">
              <a:buNone/>
              <a:defRPr/>
            </a:pPr>
            <a:endParaRPr dirty="0">
              <a:solidFill>
                <a:schemeClr val="bg1"/>
              </a:solidFill>
            </a:endParaRPr>
          </a:p>
          <a:p>
            <a:pPr marL="544107" indent="-544107">
              <a:buNone/>
              <a:defRPr/>
            </a:pPr>
            <a:r>
              <a:rPr b="1" dirty="0">
                <a:solidFill>
                  <a:schemeClr val="bg1"/>
                </a:solidFill>
              </a:rPr>
              <a:t>	In living, are we:</a:t>
            </a:r>
          </a:p>
          <a:p>
            <a:pPr marL="544107" indent="-544107">
              <a:buNone/>
              <a:defRPr/>
            </a:pPr>
            <a:r>
              <a:rPr b="1" dirty="0">
                <a:solidFill>
                  <a:schemeClr val="bg1"/>
                </a:solidFill>
              </a:rPr>
              <a:t>		A. Trying to accept the other as being similar to me?</a:t>
            </a:r>
          </a:p>
          <a:p>
            <a:pPr marL="544107" indent="-544107">
              <a:buNone/>
              <a:defRPr/>
            </a:pPr>
            <a:r>
              <a:rPr b="1" dirty="0">
                <a:solidFill>
                  <a:schemeClr val="bg1"/>
                </a:solidFill>
              </a:rPr>
              <a:t>			   		or</a:t>
            </a:r>
          </a:p>
          <a:p>
            <a:pPr marL="544107" indent="-544107">
              <a:buNone/>
              <a:defRPr/>
            </a:pPr>
            <a:r>
              <a:rPr b="1" dirty="0">
                <a:solidFill>
                  <a:schemeClr val="bg1"/>
                </a:solidFill>
              </a:rPr>
              <a:t>		B. Trying to show that we are different from the other?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092B78E-C785-48F7-AA4C-3F1FB907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9982200" y="3962400"/>
            <a:ext cx="1050925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</a:rPr>
              <a:t>In place of doing right evaluation, we often differentiate on various grounds…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r>
              <a:rPr altLang="en-US" sz="2000" dirty="0">
                <a:latin typeface="Arial" charset="0"/>
                <a:cs typeface="Arial" charset="0"/>
              </a:rPr>
              <a:t>Differentiation =  Disrespect</a:t>
            </a:r>
          </a:p>
          <a:p>
            <a:pPr>
              <a:buFont typeface="Symbol" pitchFamily="18" charset="2"/>
              <a:buNone/>
            </a:pPr>
            <a:r>
              <a:rPr altLang="en-US" sz="2000" dirty="0">
                <a:latin typeface="Arial" charset="0"/>
                <a:cs typeface="Arial" charset="0"/>
              </a:rPr>
              <a:t>			    Not Naturally Acceptable… Opposition, Movements…</a:t>
            </a:r>
          </a:p>
          <a:p>
            <a:pPr>
              <a:buFont typeface="Symbol" pitchFamily="18" charset="2"/>
              <a:buNone/>
            </a:pP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Hksn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 ¾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vieku</a:t>
            </a:r>
            <a:endParaRPr altLang="en-US" sz="2400" dirty="0">
              <a:solidFill>
                <a:srgbClr val="1E00AA"/>
              </a:solidFill>
              <a:latin typeface="Kruti Dev 010" pitchFamily="2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	    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lgt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Lohdk;Z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ugha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gksrk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---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fojks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/k--- </a:t>
            </a:r>
            <a:r>
              <a:rPr altLang="en-US" sz="2400" dirty="0" err="1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vkUnksyu</a:t>
            </a:r>
            <a:r>
              <a:rPr altLang="en-US" sz="2400" dirty="0">
                <a:solidFill>
                  <a:srgbClr val="1E00AA"/>
                </a:solidFill>
                <a:latin typeface="Kruti Dev 010" pitchFamily="2" charset="0"/>
                <a:cs typeface="Arial" charset="0"/>
              </a:rPr>
              <a:t>---</a:t>
            </a:r>
            <a:endParaRPr altLang="en-US" sz="2800" dirty="0">
              <a:solidFill>
                <a:srgbClr val="1E00AA"/>
              </a:solidFill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altLang="en-US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</a:pPr>
            <a:r>
              <a:rPr lang="en-IN" dirty="0"/>
              <a:t>Differentiation may become a major concern in our imagination, which we would like to resolve</a:t>
            </a:r>
          </a:p>
          <a:p>
            <a:pPr>
              <a:buNone/>
            </a:pPr>
            <a:r>
              <a:rPr lang="en-IN" dirty="0"/>
              <a:t>Verify: Are you also differentiating (or a victim of differentiation)?</a:t>
            </a:r>
          </a:p>
        </p:txBody>
      </p:sp>
      <p:grpSp>
        <p:nvGrpSpPr>
          <p:cNvPr id="31748" name="Group 33"/>
          <p:cNvGrpSpPr>
            <a:grpSpLocks/>
          </p:cNvGrpSpPr>
          <p:nvPr/>
        </p:nvGrpSpPr>
        <p:grpSpPr bwMode="auto">
          <a:xfrm>
            <a:off x="1676400" y="533400"/>
            <a:ext cx="9024938" cy="3200400"/>
            <a:chOff x="152400" y="533400"/>
            <a:chExt cx="9024938" cy="3200400"/>
          </a:xfrm>
        </p:grpSpPr>
        <p:grpSp>
          <p:nvGrpSpPr>
            <p:cNvPr id="31750" name="Group 79"/>
            <p:cNvGrpSpPr>
              <a:grpSpLocks/>
            </p:cNvGrpSpPr>
            <p:nvPr/>
          </p:nvGrpSpPr>
          <p:grpSpPr bwMode="auto">
            <a:xfrm>
              <a:off x="152400" y="533400"/>
              <a:ext cx="9024938" cy="3200400"/>
              <a:chOff x="152400" y="533400"/>
              <a:chExt cx="9025159" cy="3200400"/>
            </a:xfrm>
          </p:grpSpPr>
          <p:sp>
            <p:nvSpPr>
              <p:cNvPr id="31752" name="Rectangle 29"/>
              <p:cNvSpPr>
                <a:spLocks noChangeArrowheads="1"/>
              </p:cNvSpPr>
              <p:nvPr/>
            </p:nvSpPr>
            <p:spPr bwMode="auto">
              <a:xfrm>
                <a:off x="2328503" y="1864659"/>
                <a:ext cx="54177" cy="259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en-US" sz="3600" b="1"/>
              </a:p>
            </p:txBody>
          </p:sp>
          <p:sp>
            <p:nvSpPr>
              <p:cNvPr id="31753" name="Rectangle 34"/>
              <p:cNvSpPr>
                <a:spLocks noChangeArrowheads="1"/>
              </p:cNvSpPr>
              <p:nvPr/>
            </p:nvSpPr>
            <p:spPr bwMode="auto">
              <a:xfrm>
                <a:off x="6465464" y="1864659"/>
                <a:ext cx="54177" cy="259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en-US" sz="3600" b="1"/>
              </a:p>
            </p:txBody>
          </p:sp>
          <p:sp>
            <p:nvSpPr>
              <p:cNvPr id="31754" name="Freeform 81"/>
              <p:cNvSpPr>
                <a:spLocks noEditPoints="1"/>
              </p:cNvSpPr>
              <p:nvPr/>
            </p:nvSpPr>
            <p:spPr bwMode="auto">
              <a:xfrm>
                <a:off x="2514600" y="1178859"/>
                <a:ext cx="1504228" cy="192742"/>
              </a:xfrm>
              <a:custGeom>
                <a:avLst/>
                <a:gdLst>
                  <a:gd name="T0" fmla="*/ 0 w 13674"/>
                  <a:gd name="T1" fmla="*/ 0 h 3855"/>
                  <a:gd name="T2" fmla="*/ 0 w 13674"/>
                  <a:gd name="T3" fmla="*/ 0 h 3855"/>
                  <a:gd name="T4" fmla="*/ 0 w 13674"/>
                  <a:gd name="T5" fmla="*/ 0 h 3855"/>
                  <a:gd name="T6" fmla="*/ 0 w 13674"/>
                  <a:gd name="T7" fmla="*/ 0 h 3855"/>
                  <a:gd name="T8" fmla="*/ 0 w 13674"/>
                  <a:gd name="T9" fmla="*/ 0 h 3855"/>
                  <a:gd name="T10" fmla="*/ 0 w 13674"/>
                  <a:gd name="T11" fmla="*/ 0 h 3855"/>
                  <a:gd name="T12" fmla="*/ 0 w 13674"/>
                  <a:gd name="T13" fmla="*/ 0 h 3855"/>
                  <a:gd name="T14" fmla="*/ 0 w 13674"/>
                  <a:gd name="T15" fmla="*/ 0 h 3855"/>
                  <a:gd name="T16" fmla="*/ 0 w 13674"/>
                  <a:gd name="T17" fmla="*/ 0 h 3855"/>
                  <a:gd name="T18" fmla="*/ 0 w 13674"/>
                  <a:gd name="T19" fmla="*/ 0 h 3855"/>
                  <a:gd name="T20" fmla="*/ 0 w 13674"/>
                  <a:gd name="T21" fmla="*/ 0 h 38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74"/>
                  <a:gd name="T34" fmla="*/ 0 h 3855"/>
                  <a:gd name="T35" fmla="*/ 13674 w 13674"/>
                  <a:gd name="T36" fmla="*/ 3855 h 38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74" h="3855">
                    <a:moveTo>
                      <a:pt x="13618" y="138"/>
                    </a:moveTo>
                    <a:lnTo>
                      <a:pt x="662" y="3567"/>
                    </a:lnTo>
                    <a:cubicBezTo>
                      <a:pt x="626" y="3577"/>
                      <a:pt x="590" y="3556"/>
                      <a:pt x="580" y="3520"/>
                    </a:cubicBezTo>
                    <a:cubicBezTo>
                      <a:pt x="571" y="3484"/>
                      <a:pt x="592" y="3448"/>
                      <a:pt x="628" y="3438"/>
                    </a:cubicBezTo>
                    <a:lnTo>
                      <a:pt x="13583" y="9"/>
                    </a:lnTo>
                    <a:cubicBezTo>
                      <a:pt x="13619" y="0"/>
                      <a:pt x="13655" y="21"/>
                      <a:pt x="13665" y="56"/>
                    </a:cubicBezTo>
                    <a:cubicBezTo>
                      <a:pt x="13674" y="92"/>
                      <a:pt x="13653" y="128"/>
                      <a:pt x="13618" y="138"/>
                    </a:cubicBezTo>
                    <a:close/>
                    <a:moveTo>
                      <a:pt x="876" y="3855"/>
                    </a:moveTo>
                    <a:lnTo>
                      <a:pt x="0" y="3673"/>
                    </a:lnTo>
                    <a:lnTo>
                      <a:pt x="671" y="3082"/>
                    </a:lnTo>
                    <a:lnTo>
                      <a:pt x="876" y="385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Freeform 82"/>
              <p:cNvSpPr>
                <a:spLocks noEditPoints="1"/>
              </p:cNvSpPr>
              <p:nvPr/>
            </p:nvSpPr>
            <p:spPr bwMode="auto">
              <a:xfrm>
                <a:off x="4731798" y="1154207"/>
                <a:ext cx="2431002" cy="217394"/>
              </a:xfrm>
              <a:custGeom>
                <a:avLst/>
                <a:gdLst>
                  <a:gd name="T0" fmla="*/ 0 w 10800"/>
                  <a:gd name="T1" fmla="*/ 0 h 2512"/>
                  <a:gd name="T2" fmla="*/ 0 w 10800"/>
                  <a:gd name="T3" fmla="*/ 0 h 2512"/>
                  <a:gd name="T4" fmla="*/ 0 w 10800"/>
                  <a:gd name="T5" fmla="*/ 0 h 2512"/>
                  <a:gd name="T6" fmla="*/ 0 w 10800"/>
                  <a:gd name="T7" fmla="*/ 0 h 2512"/>
                  <a:gd name="T8" fmla="*/ 0 w 10800"/>
                  <a:gd name="T9" fmla="*/ 0 h 2512"/>
                  <a:gd name="T10" fmla="*/ 0 w 10800"/>
                  <a:gd name="T11" fmla="*/ 0 h 2512"/>
                  <a:gd name="T12" fmla="*/ 0 w 10800"/>
                  <a:gd name="T13" fmla="*/ 0 h 2512"/>
                  <a:gd name="T14" fmla="*/ 0 w 10800"/>
                  <a:gd name="T15" fmla="*/ 0 h 2512"/>
                  <a:gd name="T16" fmla="*/ 0 w 10800"/>
                  <a:gd name="T17" fmla="*/ 0 h 2512"/>
                  <a:gd name="T18" fmla="*/ 0 w 10800"/>
                  <a:gd name="T19" fmla="*/ 0 h 2512"/>
                  <a:gd name="T20" fmla="*/ 0 w 10800"/>
                  <a:gd name="T21" fmla="*/ 0 h 25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00"/>
                  <a:gd name="T34" fmla="*/ 0 h 2512"/>
                  <a:gd name="T35" fmla="*/ 10800 w 10800"/>
                  <a:gd name="T36" fmla="*/ 2512 h 25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00" h="2512">
                    <a:moveTo>
                      <a:pt x="44" y="4"/>
                    </a:moveTo>
                    <a:lnTo>
                      <a:pt x="10482" y="2299"/>
                    </a:lnTo>
                    <a:cubicBezTo>
                      <a:pt x="10500" y="2303"/>
                      <a:pt x="10511" y="2320"/>
                      <a:pt x="10507" y="2338"/>
                    </a:cubicBezTo>
                    <a:cubicBezTo>
                      <a:pt x="10503" y="2356"/>
                      <a:pt x="10485" y="2368"/>
                      <a:pt x="10467" y="2364"/>
                    </a:cubicBezTo>
                    <a:lnTo>
                      <a:pt x="30" y="69"/>
                    </a:lnTo>
                    <a:cubicBezTo>
                      <a:pt x="12" y="65"/>
                      <a:pt x="0" y="47"/>
                      <a:pt x="4" y="29"/>
                    </a:cubicBezTo>
                    <a:cubicBezTo>
                      <a:pt x="8" y="11"/>
                      <a:pt x="26" y="0"/>
                      <a:pt x="44" y="4"/>
                    </a:cubicBezTo>
                    <a:close/>
                    <a:moveTo>
                      <a:pt x="10452" y="2122"/>
                    </a:moveTo>
                    <a:lnTo>
                      <a:pt x="10800" y="2403"/>
                    </a:lnTo>
                    <a:lnTo>
                      <a:pt x="10367" y="2512"/>
                    </a:lnTo>
                    <a:lnTo>
                      <a:pt x="10452" y="212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Freeform 83"/>
              <p:cNvSpPr>
                <a:spLocks noEditPoints="1"/>
              </p:cNvSpPr>
              <p:nvPr/>
            </p:nvSpPr>
            <p:spPr bwMode="auto">
              <a:xfrm>
                <a:off x="1925426" y="2236694"/>
                <a:ext cx="97519" cy="311524"/>
              </a:xfrm>
              <a:custGeom>
                <a:avLst/>
                <a:gdLst>
                  <a:gd name="T0" fmla="*/ 0 w 800"/>
                  <a:gd name="T1" fmla="*/ 0 h 2466"/>
                  <a:gd name="T2" fmla="*/ 0 w 800"/>
                  <a:gd name="T3" fmla="*/ 0 h 2466"/>
                  <a:gd name="T4" fmla="*/ 0 w 800"/>
                  <a:gd name="T5" fmla="*/ 0 h 2466"/>
                  <a:gd name="T6" fmla="*/ 0 w 800"/>
                  <a:gd name="T7" fmla="*/ 0 h 2466"/>
                  <a:gd name="T8" fmla="*/ 0 w 800"/>
                  <a:gd name="T9" fmla="*/ 0 h 2466"/>
                  <a:gd name="T10" fmla="*/ 0 w 800"/>
                  <a:gd name="T11" fmla="*/ 0 h 2466"/>
                  <a:gd name="T12" fmla="*/ 0 w 800"/>
                  <a:gd name="T13" fmla="*/ 0 h 2466"/>
                  <a:gd name="T14" fmla="*/ 0 w 800"/>
                  <a:gd name="T15" fmla="*/ 0 h 2466"/>
                  <a:gd name="T16" fmla="*/ 0 w 800"/>
                  <a:gd name="T17" fmla="*/ 0 h 2466"/>
                  <a:gd name="T18" fmla="*/ 0 w 800"/>
                  <a:gd name="T19" fmla="*/ 0 h 2466"/>
                  <a:gd name="T20" fmla="*/ 0 w 800"/>
                  <a:gd name="T21" fmla="*/ 0 h 24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0"/>
                  <a:gd name="T34" fmla="*/ 0 h 2466"/>
                  <a:gd name="T35" fmla="*/ 800 w 800"/>
                  <a:gd name="T36" fmla="*/ 2466 h 24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0" h="2466">
                    <a:moveTo>
                      <a:pt x="467" y="66"/>
                    </a:moveTo>
                    <a:lnTo>
                      <a:pt x="467" y="1800"/>
                    </a:lnTo>
                    <a:cubicBezTo>
                      <a:pt x="467" y="1837"/>
                      <a:pt x="437" y="1866"/>
                      <a:pt x="400" y="1866"/>
                    </a:cubicBezTo>
                    <a:cubicBezTo>
                      <a:pt x="364" y="1866"/>
                      <a:pt x="334" y="1837"/>
                      <a:pt x="334" y="1800"/>
                    </a:cubicBezTo>
                    <a:lnTo>
                      <a:pt x="334" y="66"/>
                    </a:lnTo>
                    <a:cubicBezTo>
                      <a:pt x="334" y="30"/>
                      <a:pt x="364" y="0"/>
                      <a:pt x="400" y="0"/>
                    </a:cubicBezTo>
                    <a:cubicBezTo>
                      <a:pt x="437" y="0"/>
                      <a:pt x="467" y="30"/>
                      <a:pt x="467" y="66"/>
                    </a:cubicBezTo>
                    <a:close/>
                    <a:moveTo>
                      <a:pt x="800" y="1666"/>
                    </a:moveTo>
                    <a:lnTo>
                      <a:pt x="400" y="2466"/>
                    </a:lnTo>
                    <a:lnTo>
                      <a:pt x="0" y="1666"/>
                    </a:lnTo>
                    <a:lnTo>
                      <a:pt x="800" y="166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7" name="Freeform 84"/>
              <p:cNvSpPr>
                <a:spLocks noEditPoints="1"/>
              </p:cNvSpPr>
              <p:nvPr/>
            </p:nvSpPr>
            <p:spPr bwMode="auto">
              <a:xfrm>
                <a:off x="2547379" y="2236694"/>
                <a:ext cx="1074873" cy="331694"/>
              </a:xfrm>
              <a:custGeom>
                <a:avLst/>
                <a:gdLst>
                  <a:gd name="T0" fmla="*/ 0 w 8874"/>
                  <a:gd name="T1" fmla="*/ 0 h 2650"/>
                  <a:gd name="T2" fmla="*/ 0 w 8874"/>
                  <a:gd name="T3" fmla="*/ 0 h 2650"/>
                  <a:gd name="T4" fmla="*/ 0 w 8874"/>
                  <a:gd name="T5" fmla="*/ 0 h 2650"/>
                  <a:gd name="T6" fmla="*/ 0 w 8874"/>
                  <a:gd name="T7" fmla="*/ 0 h 2650"/>
                  <a:gd name="T8" fmla="*/ 0 w 8874"/>
                  <a:gd name="T9" fmla="*/ 0 h 2650"/>
                  <a:gd name="T10" fmla="*/ 0 w 8874"/>
                  <a:gd name="T11" fmla="*/ 0 h 2650"/>
                  <a:gd name="T12" fmla="*/ 0 w 8874"/>
                  <a:gd name="T13" fmla="*/ 0 h 2650"/>
                  <a:gd name="T14" fmla="*/ 0 w 8874"/>
                  <a:gd name="T15" fmla="*/ 0 h 2650"/>
                  <a:gd name="T16" fmla="*/ 0 w 8874"/>
                  <a:gd name="T17" fmla="*/ 0 h 2650"/>
                  <a:gd name="T18" fmla="*/ 0 w 8874"/>
                  <a:gd name="T19" fmla="*/ 0 h 2650"/>
                  <a:gd name="T20" fmla="*/ 0 w 8874"/>
                  <a:gd name="T21" fmla="*/ 0 h 26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74"/>
                  <a:gd name="T34" fmla="*/ 0 h 2650"/>
                  <a:gd name="T35" fmla="*/ 8874 w 8874"/>
                  <a:gd name="T36" fmla="*/ 2650 h 26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74" h="2650">
                    <a:moveTo>
                      <a:pt x="92" y="10"/>
                    </a:moveTo>
                    <a:lnTo>
                      <a:pt x="8249" y="2235"/>
                    </a:lnTo>
                    <a:cubicBezTo>
                      <a:pt x="8284" y="2244"/>
                      <a:pt x="8305" y="2281"/>
                      <a:pt x="8296" y="2317"/>
                    </a:cubicBezTo>
                    <a:cubicBezTo>
                      <a:pt x="8286" y="2352"/>
                      <a:pt x="8249" y="2373"/>
                      <a:pt x="8214" y="2363"/>
                    </a:cubicBezTo>
                    <a:lnTo>
                      <a:pt x="57" y="139"/>
                    </a:lnTo>
                    <a:cubicBezTo>
                      <a:pt x="21" y="129"/>
                      <a:pt x="0" y="92"/>
                      <a:pt x="10" y="57"/>
                    </a:cubicBezTo>
                    <a:cubicBezTo>
                      <a:pt x="20" y="21"/>
                      <a:pt x="56" y="0"/>
                      <a:pt x="92" y="10"/>
                    </a:cubicBezTo>
                    <a:close/>
                    <a:moveTo>
                      <a:pt x="8208" y="1878"/>
                    </a:moveTo>
                    <a:lnTo>
                      <a:pt x="8874" y="2474"/>
                    </a:lnTo>
                    <a:lnTo>
                      <a:pt x="7997" y="2650"/>
                    </a:lnTo>
                    <a:lnTo>
                      <a:pt x="8208" y="187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Freeform 85"/>
              <p:cNvSpPr>
                <a:spLocks noEditPoints="1"/>
              </p:cNvSpPr>
              <p:nvPr/>
            </p:nvSpPr>
            <p:spPr bwMode="auto">
              <a:xfrm>
                <a:off x="1004416" y="2236694"/>
                <a:ext cx="784484" cy="322729"/>
              </a:xfrm>
              <a:custGeom>
                <a:avLst/>
                <a:gdLst>
                  <a:gd name="T0" fmla="*/ 0 w 6476"/>
                  <a:gd name="T1" fmla="*/ 0 h 2569"/>
                  <a:gd name="T2" fmla="*/ 0 w 6476"/>
                  <a:gd name="T3" fmla="*/ 0 h 2569"/>
                  <a:gd name="T4" fmla="*/ 0 w 6476"/>
                  <a:gd name="T5" fmla="*/ 0 h 2569"/>
                  <a:gd name="T6" fmla="*/ 0 w 6476"/>
                  <a:gd name="T7" fmla="*/ 0 h 2569"/>
                  <a:gd name="T8" fmla="*/ 0 w 6476"/>
                  <a:gd name="T9" fmla="*/ 0 h 2569"/>
                  <a:gd name="T10" fmla="*/ 0 w 6476"/>
                  <a:gd name="T11" fmla="*/ 0 h 2569"/>
                  <a:gd name="T12" fmla="*/ 0 w 6476"/>
                  <a:gd name="T13" fmla="*/ 0 h 2569"/>
                  <a:gd name="T14" fmla="*/ 0 w 6476"/>
                  <a:gd name="T15" fmla="*/ 0 h 2569"/>
                  <a:gd name="T16" fmla="*/ 0 w 6476"/>
                  <a:gd name="T17" fmla="*/ 0 h 2569"/>
                  <a:gd name="T18" fmla="*/ 0 w 6476"/>
                  <a:gd name="T19" fmla="*/ 0 h 2569"/>
                  <a:gd name="T20" fmla="*/ 0 w 6476"/>
                  <a:gd name="T21" fmla="*/ 0 h 25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76"/>
                  <a:gd name="T34" fmla="*/ 0 h 2569"/>
                  <a:gd name="T35" fmla="*/ 6476 w 6476"/>
                  <a:gd name="T36" fmla="*/ 2569 h 25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76" h="2569">
                    <a:moveTo>
                      <a:pt x="6424" y="138"/>
                    </a:moveTo>
                    <a:lnTo>
                      <a:pt x="648" y="2304"/>
                    </a:lnTo>
                    <a:cubicBezTo>
                      <a:pt x="614" y="2317"/>
                      <a:pt x="575" y="2299"/>
                      <a:pt x="562" y="2265"/>
                    </a:cubicBezTo>
                    <a:cubicBezTo>
                      <a:pt x="549" y="2230"/>
                      <a:pt x="567" y="2192"/>
                      <a:pt x="601" y="2179"/>
                    </a:cubicBezTo>
                    <a:lnTo>
                      <a:pt x="6377" y="13"/>
                    </a:lnTo>
                    <a:cubicBezTo>
                      <a:pt x="6412" y="0"/>
                      <a:pt x="6450" y="18"/>
                      <a:pt x="6463" y="52"/>
                    </a:cubicBezTo>
                    <a:cubicBezTo>
                      <a:pt x="6476" y="87"/>
                      <a:pt x="6458" y="125"/>
                      <a:pt x="6424" y="138"/>
                    </a:cubicBezTo>
                    <a:close/>
                    <a:moveTo>
                      <a:pt x="890" y="2569"/>
                    </a:moveTo>
                    <a:lnTo>
                      <a:pt x="0" y="2475"/>
                    </a:lnTo>
                    <a:lnTo>
                      <a:pt x="609" y="1820"/>
                    </a:lnTo>
                    <a:lnTo>
                      <a:pt x="890" y="2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Freeform 86"/>
              <p:cNvSpPr>
                <a:spLocks noEditPoints="1"/>
              </p:cNvSpPr>
              <p:nvPr/>
            </p:nvSpPr>
            <p:spPr bwMode="auto">
              <a:xfrm>
                <a:off x="2157304" y="2236694"/>
                <a:ext cx="494095" cy="311524"/>
              </a:xfrm>
              <a:custGeom>
                <a:avLst/>
                <a:gdLst>
                  <a:gd name="T0" fmla="*/ 0 w 4076"/>
                  <a:gd name="T1" fmla="*/ 0 h 2476"/>
                  <a:gd name="T2" fmla="*/ 0 w 4076"/>
                  <a:gd name="T3" fmla="*/ 0 h 2476"/>
                  <a:gd name="T4" fmla="*/ 0 w 4076"/>
                  <a:gd name="T5" fmla="*/ 0 h 2476"/>
                  <a:gd name="T6" fmla="*/ 0 w 4076"/>
                  <a:gd name="T7" fmla="*/ 0 h 2476"/>
                  <a:gd name="T8" fmla="*/ 0 w 4076"/>
                  <a:gd name="T9" fmla="*/ 0 h 2476"/>
                  <a:gd name="T10" fmla="*/ 0 w 4076"/>
                  <a:gd name="T11" fmla="*/ 0 h 2476"/>
                  <a:gd name="T12" fmla="*/ 0 w 4076"/>
                  <a:gd name="T13" fmla="*/ 0 h 2476"/>
                  <a:gd name="T14" fmla="*/ 0 w 4076"/>
                  <a:gd name="T15" fmla="*/ 0 h 2476"/>
                  <a:gd name="T16" fmla="*/ 0 w 4076"/>
                  <a:gd name="T17" fmla="*/ 0 h 2476"/>
                  <a:gd name="T18" fmla="*/ 0 w 4076"/>
                  <a:gd name="T19" fmla="*/ 0 h 2476"/>
                  <a:gd name="T20" fmla="*/ 0 w 4076"/>
                  <a:gd name="T21" fmla="*/ 0 h 24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76"/>
                  <a:gd name="T34" fmla="*/ 0 h 2476"/>
                  <a:gd name="T35" fmla="*/ 4076 w 4076"/>
                  <a:gd name="T36" fmla="*/ 2476 h 24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76" h="2476">
                    <a:moveTo>
                      <a:pt x="111" y="19"/>
                    </a:moveTo>
                    <a:lnTo>
                      <a:pt x="3539" y="2076"/>
                    </a:lnTo>
                    <a:cubicBezTo>
                      <a:pt x="3571" y="2095"/>
                      <a:pt x="3581" y="2136"/>
                      <a:pt x="3562" y="2168"/>
                    </a:cubicBezTo>
                    <a:cubicBezTo>
                      <a:pt x="3543" y="2199"/>
                      <a:pt x="3502" y="2210"/>
                      <a:pt x="3471" y="2191"/>
                    </a:cubicBezTo>
                    <a:lnTo>
                      <a:pt x="42" y="134"/>
                    </a:lnTo>
                    <a:cubicBezTo>
                      <a:pt x="11" y="115"/>
                      <a:pt x="0" y="74"/>
                      <a:pt x="19" y="42"/>
                    </a:cubicBezTo>
                    <a:cubicBezTo>
                      <a:pt x="38" y="11"/>
                      <a:pt x="79" y="0"/>
                      <a:pt x="111" y="19"/>
                    </a:cubicBezTo>
                    <a:close/>
                    <a:moveTo>
                      <a:pt x="3596" y="1722"/>
                    </a:moveTo>
                    <a:lnTo>
                      <a:pt x="4076" y="2476"/>
                    </a:lnTo>
                    <a:lnTo>
                      <a:pt x="3185" y="2408"/>
                    </a:lnTo>
                    <a:lnTo>
                      <a:pt x="3596" y="172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Freeform 87"/>
              <p:cNvSpPr>
                <a:spLocks noEditPoints="1"/>
              </p:cNvSpPr>
              <p:nvPr/>
            </p:nvSpPr>
            <p:spPr bwMode="auto">
              <a:xfrm>
                <a:off x="5105400" y="2147047"/>
                <a:ext cx="229711" cy="401171"/>
              </a:xfrm>
              <a:custGeom>
                <a:avLst/>
                <a:gdLst>
                  <a:gd name="T0" fmla="*/ 0 w 952"/>
                  <a:gd name="T1" fmla="*/ 0 h 1594"/>
                  <a:gd name="T2" fmla="*/ 0 w 952"/>
                  <a:gd name="T3" fmla="*/ 0 h 1594"/>
                  <a:gd name="T4" fmla="*/ 0 w 952"/>
                  <a:gd name="T5" fmla="*/ 0 h 1594"/>
                  <a:gd name="T6" fmla="*/ 0 w 952"/>
                  <a:gd name="T7" fmla="*/ 0 h 1594"/>
                  <a:gd name="T8" fmla="*/ 0 w 952"/>
                  <a:gd name="T9" fmla="*/ 0 h 1594"/>
                  <a:gd name="T10" fmla="*/ 0 w 952"/>
                  <a:gd name="T11" fmla="*/ 0 h 1594"/>
                  <a:gd name="T12" fmla="*/ 0 w 952"/>
                  <a:gd name="T13" fmla="*/ 0 h 1594"/>
                  <a:gd name="T14" fmla="*/ 0 w 952"/>
                  <a:gd name="T15" fmla="*/ 0 h 1594"/>
                  <a:gd name="T16" fmla="*/ 0 w 952"/>
                  <a:gd name="T17" fmla="*/ 0 h 1594"/>
                  <a:gd name="T18" fmla="*/ 0 w 952"/>
                  <a:gd name="T19" fmla="*/ 0 h 1594"/>
                  <a:gd name="T20" fmla="*/ 0 w 952"/>
                  <a:gd name="T21" fmla="*/ 0 h 15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2"/>
                  <a:gd name="T34" fmla="*/ 0 h 1594"/>
                  <a:gd name="T35" fmla="*/ 952 w 952"/>
                  <a:gd name="T36" fmla="*/ 1594 h 15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2" h="1594">
                    <a:moveTo>
                      <a:pt x="943" y="55"/>
                    </a:moveTo>
                    <a:lnTo>
                      <a:pt x="198" y="1324"/>
                    </a:lnTo>
                    <a:cubicBezTo>
                      <a:pt x="189" y="1340"/>
                      <a:pt x="168" y="1345"/>
                      <a:pt x="152" y="1336"/>
                    </a:cubicBezTo>
                    <a:cubicBezTo>
                      <a:pt x="136" y="1326"/>
                      <a:pt x="131" y="1306"/>
                      <a:pt x="140" y="1290"/>
                    </a:cubicBezTo>
                    <a:lnTo>
                      <a:pt x="885" y="21"/>
                    </a:lnTo>
                    <a:cubicBezTo>
                      <a:pt x="894" y="5"/>
                      <a:pt x="915" y="0"/>
                      <a:pt x="931" y="9"/>
                    </a:cubicBezTo>
                    <a:cubicBezTo>
                      <a:pt x="947" y="18"/>
                      <a:pt x="952" y="39"/>
                      <a:pt x="943" y="55"/>
                    </a:cubicBezTo>
                    <a:close/>
                    <a:moveTo>
                      <a:pt x="375" y="1351"/>
                    </a:moveTo>
                    <a:lnTo>
                      <a:pt x="0" y="1594"/>
                    </a:lnTo>
                    <a:lnTo>
                      <a:pt x="30" y="1148"/>
                    </a:lnTo>
                    <a:lnTo>
                      <a:pt x="375" y="135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Freeform 88"/>
              <p:cNvSpPr>
                <a:spLocks noEditPoints="1"/>
              </p:cNvSpPr>
              <p:nvPr/>
            </p:nvSpPr>
            <p:spPr bwMode="auto">
              <a:xfrm>
                <a:off x="5791200" y="2158253"/>
                <a:ext cx="281721" cy="389965"/>
              </a:xfrm>
              <a:custGeom>
                <a:avLst/>
                <a:gdLst>
                  <a:gd name="T0" fmla="*/ 0 w 1167"/>
                  <a:gd name="T1" fmla="*/ 0 h 1551"/>
                  <a:gd name="T2" fmla="*/ 0 w 1167"/>
                  <a:gd name="T3" fmla="*/ 0 h 1551"/>
                  <a:gd name="T4" fmla="*/ 0 w 1167"/>
                  <a:gd name="T5" fmla="*/ 0 h 1551"/>
                  <a:gd name="T6" fmla="*/ 0 w 1167"/>
                  <a:gd name="T7" fmla="*/ 0 h 1551"/>
                  <a:gd name="T8" fmla="*/ 0 w 1167"/>
                  <a:gd name="T9" fmla="*/ 0 h 1551"/>
                  <a:gd name="T10" fmla="*/ 0 w 1167"/>
                  <a:gd name="T11" fmla="*/ 0 h 1551"/>
                  <a:gd name="T12" fmla="*/ 0 w 1167"/>
                  <a:gd name="T13" fmla="*/ 0 h 1551"/>
                  <a:gd name="T14" fmla="*/ 0 w 1167"/>
                  <a:gd name="T15" fmla="*/ 0 h 1551"/>
                  <a:gd name="T16" fmla="*/ 0 w 1167"/>
                  <a:gd name="T17" fmla="*/ 0 h 1551"/>
                  <a:gd name="T18" fmla="*/ 0 w 1167"/>
                  <a:gd name="T19" fmla="*/ 0 h 1551"/>
                  <a:gd name="T20" fmla="*/ 0 w 1167"/>
                  <a:gd name="T21" fmla="*/ 0 h 15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7"/>
                  <a:gd name="T34" fmla="*/ 0 h 1551"/>
                  <a:gd name="T35" fmla="*/ 1167 w 1167"/>
                  <a:gd name="T36" fmla="*/ 1551 h 15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7" h="1551">
                    <a:moveTo>
                      <a:pt x="64" y="18"/>
                    </a:moveTo>
                    <a:lnTo>
                      <a:pt x="995" y="1264"/>
                    </a:lnTo>
                    <a:cubicBezTo>
                      <a:pt x="1006" y="1279"/>
                      <a:pt x="1003" y="1300"/>
                      <a:pt x="988" y="1311"/>
                    </a:cubicBezTo>
                    <a:cubicBezTo>
                      <a:pt x="973" y="1322"/>
                      <a:pt x="952" y="1319"/>
                      <a:pt x="941" y="1304"/>
                    </a:cubicBezTo>
                    <a:lnTo>
                      <a:pt x="11" y="58"/>
                    </a:lnTo>
                    <a:cubicBezTo>
                      <a:pt x="0" y="43"/>
                      <a:pt x="3" y="22"/>
                      <a:pt x="18" y="11"/>
                    </a:cubicBezTo>
                    <a:cubicBezTo>
                      <a:pt x="32" y="0"/>
                      <a:pt x="53" y="3"/>
                      <a:pt x="64" y="18"/>
                    </a:cubicBezTo>
                    <a:close/>
                    <a:moveTo>
                      <a:pt x="1088" y="1111"/>
                    </a:moveTo>
                    <a:lnTo>
                      <a:pt x="1167" y="1551"/>
                    </a:lnTo>
                    <a:lnTo>
                      <a:pt x="768" y="1351"/>
                    </a:lnTo>
                    <a:lnTo>
                      <a:pt x="1088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Freeform 89"/>
              <p:cNvSpPr>
                <a:spLocks noEditPoints="1"/>
              </p:cNvSpPr>
              <p:nvPr/>
            </p:nvSpPr>
            <p:spPr bwMode="auto">
              <a:xfrm>
                <a:off x="7015903" y="2147047"/>
                <a:ext cx="303392" cy="401171"/>
              </a:xfrm>
              <a:custGeom>
                <a:avLst/>
                <a:gdLst>
                  <a:gd name="T0" fmla="*/ 0 w 1245"/>
                  <a:gd name="T1" fmla="*/ 0 h 1594"/>
                  <a:gd name="T2" fmla="*/ 0 w 1245"/>
                  <a:gd name="T3" fmla="*/ 0 h 1594"/>
                  <a:gd name="T4" fmla="*/ 0 w 1245"/>
                  <a:gd name="T5" fmla="*/ 0 h 1594"/>
                  <a:gd name="T6" fmla="*/ 0 w 1245"/>
                  <a:gd name="T7" fmla="*/ 0 h 1594"/>
                  <a:gd name="T8" fmla="*/ 0 w 1245"/>
                  <a:gd name="T9" fmla="*/ 0 h 1594"/>
                  <a:gd name="T10" fmla="*/ 0 w 1245"/>
                  <a:gd name="T11" fmla="*/ 0 h 1594"/>
                  <a:gd name="T12" fmla="*/ 0 w 1245"/>
                  <a:gd name="T13" fmla="*/ 0 h 1594"/>
                  <a:gd name="T14" fmla="*/ 0 w 1245"/>
                  <a:gd name="T15" fmla="*/ 0 h 1594"/>
                  <a:gd name="T16" fmla="*/ 0 w 1245"/>
                  <a:gd name="T17" fmla="*/ 0 h 1594"/>
                  <a:gd name="T18" fmla="*/ 0 w 1245"/>
                  <a:gd name="T19" fmla="*/ 0 h 1594"/>
                  <a:gd name="T20" fmla="*/ 0 w 1245"/>
                  <a:gd name="T21" fmla="*/ 0 h 15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45"/>
                  <a:gd name="T34" fmla="*/ 0 h 1594"/>
                  <a:gd name="T35" fmla="*/ 1245 w 1245"/>
                  <a:gd name="T36" fmla="*/ 1594 h 15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45" h="1594">
                    <a:moveTo>
                      <a:pt x="1233" y="58"/>
                    </a:moveTo>
                    <a:lnTo>
                      <a:pt x="231" y="1351"/>
                    </a:lnTo>
                    <a:cubicBezTo>
                      <a:pt x="220" y="1366"/>
                      <a:pt x="199" y="1369"/>
                      <a:pt x="184" y="1357"/>
                    </a:cubicBezTo>
                    <a:cubicBezTo>
                      <a:pt x="170" y="1346"/>
                      <a:pt x="167" y="1325"/>
                      <a:pt x="178" y="1311"/>
                    </a:cubicBezTo>
                    <a:lnTo>
                      <a:pt x="1181" y="17"/>
                    </a:lnTo>
                    <a:cubicBezTo>
                      <a:pt x="1192" y="3"/>
                      <a:pt x="1213" y="0"/>
                      <a:pt x="1228" y="11"/>
                    </a:cubicBezTo>
                    <a:cubicBezTo>
                      <a:pt x="1242" y="23"/>
                      <a:pt x="1245" y="44"/>
                      <a:pt x="1233" y="58"/>
                    </a:cubicBezTo>
                    <a:close/>
                    <a:moveTo>
                      <a:pt x="404" y="1401"/>
                    </a:moveTo>
                    <a:lnTo>
                      <a:pt x="0" y="1594"/>
                    </a:lnTo>
                    <a:lnTo>
                      <a:pt x="87" y="1156"/>
                    </a:lnTo>
                    <a:lnTo>
                      <a:pt x="404" y="140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Freeform 90"/>
              <p:cNvSpPr>
                <a:spLocks noEditPoints="1"/>
              </p:cNvSpPr>
              <p:nvPr/>
            </p:nvSpPr>
            <p:spPr bwMode="auto">
              <a:xfrm>
                <a:off x="7540337" y="2158253"/>
                <a:ext cx="348900" cy="389965"/>
              </a:xfrm>
              <a:custGeom>
                <a:avLst/>
                <a:gdLst>
                  <a:gd name="T0" fmla="*/ 0 w 1437"/>
                  <a:gd name="T1" fmla="*/ 0 h 1550"/>
                  <a:gd name="T2" fmla="*/ 0 w 1437"/>
                  <a:gd name="T3" fmla="*/ 0 h 1550"/>
                  <a:gd name="T4" fmla="*/ 0 w 1437"/>
                  <a:gd name="T5" fmla="*/ 0 h 1550"/>
                  <a:gd name="T6" fmla="*/ 0 w 1437"/>
                  <a:gd name="T7" fmla="*/ 0 h 1550"/>
                  <a:gd name="T8" fmla="*/ 0 w 1437"/>
                  <a:gd name="T9" fmla="*/ 0 h 1550"/>
                  <a:gd name="T10" fmla="*/ 0 w 1437"/>
                  <a:gd name="T11" fmla="*/ 0 h 1550"/>
                  <a:gd name="T12" fmla="*/ 0 w 1437"/>
                  <a:gd name="T13" fmla="*/ 0 h 1550"/>
                  <a:gd name="T14" fmla="*/ 0 w 1437"/>
                  <a:gd name="T15" fmla="*/ 0 h 1550"/>
                  <a:gd name="T16" fmla="*/ 0 w 1437"/>
                  <a:gd name="T17" fmla="*/ 0 h 1550"/>
                  <a:gd name="T18" fmla="*/ 0 w 1437"/>
                  <a:gd name="T19" fmla="*/ 0 h 1550"/>
                  <a:gd name="T20" fmla="*/ 0 w 1437"/>
                  <a:gd name="T21" fmla="*/ 0 h 15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7"/>
                  <a:gd name="T34" fmla="*/ 0 h 1550"/>
                  <a:gd name="T35" fmla="*/ 1437 w 1437"/>
                  <a:gd name="T36" fmla="*/ 1550 h 15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7" h="1550">
                    <a:moveTo>
                      <a:pt x="62" y="14"/>
                    </a:moveTo>
                    <a:lnTo>
                      <a:pt x="1236" y="1283"/>
                    </a:lnTo>
                    <a:cubicBezTo>
                      <a:pt x="1248" y="1297"/>
                      <a:pt x="1247" y="1318"/>
                      <a:pt x="1234" y="1330"/>
                    </a:cubicBezTo>
                    <a:cubicBezTo>
                      <a:pt x="1220" y="1343"/>
                      <a:pt x="1199" y="1342"/>
                      <a:pt x="1187" y="1328"/>
                    </a:cubicBezTo>
                    <a:lnTo>
                      <a:pt x="13" y="60"/>
                    </a:lnTo>
                    <a:cubicBezTo>
                      <a:pt x="0" y="46"/>
                      <a:pt x="1" y="25"/>
                      <a:pt x="15" y="13"/>
                    </a:cubicBezTo>
                    <a:cubicBezTo>
                      <a:pt x="28" y="0"/>
                      <a:pt x="49" y="1"/>
                      <a:pt x="62" y="14"/>
                    </a:cubicBezTo>
                    <a:close/>
                    <a:moveTo>
                      <a:pt x="1313" y="1121"/>
                    </a:moveTo>
                    <a:lnTo>
                      <a:pt x="1437" y="1550"/>
                    </a:lnTo>
                    <a:lnTo>
                      <a:pt x="1019" y="1393"/>
                    </a:lnTo>
                    <a:lnTo>
                      <a:pt x="1313" y="112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4" name="Freeform 91"/>
              <p:cNvSpPr>
                <a:spLocks noEditPoints="1"/>
              </p:cNvSpPr>
              <p:nvPr/>
            </p:nvSpPr>
            <p:spPr bwMode="auto">
              <a:xfrm>
                <a:off x="4395900" y="1181101"/>
                <a:ext cx="1014300" cy="190500"/>
              </a:xfrm>
              <a:custGeom>
                <a:avLst/>
                <a:gdLst>
                  <a:gd name="T0" fmla="*/ 0 w 4478"/>
                  <a:gd name="T1" fmla="*/ 0 h 2362"/>
                  <a:gd name="T2" fmla="*/ 0 w 4478"/>
                  <a:gd name="T3" fmla="*/ 0 h 2362"/>
                  <a:gd name="T4" fmla="*/ 0 w 4478"/>
                  <a:gd name="T5" fmla="*/ 0 h 2362"/>
                  <a:gd name="T6" fmla="*/ 0 w 4478"/>
                  <a:gd name="T7" fmla="*/ 0 h 2362"/>
                  <a:gd name="T8" fmla="*/ 0 w 4478"/>
                  <a:gd name="T9" fmla="*/ 0 h 2362"/>
                  <a:gd name="T10" fmla="*/ 0 w 4478"/>
                  <a:gd name="T11" fmla="*/ 0 h 2362"/>
                  <a:gd name="T12" fmla="*/ 0 w 4478"/>
                  <a:gd name="T13" fmla="*/ 0 h 2362"/>
                  <a:gd name="T14" fmla="*/ 0 w 4478"/>
                  <a:gd name="T15" fmla="*/ 0 h 2362"/>
                  <a:gd name="T16" fmla="*/ 0 w 4478"/>
                  <a:gd name="T17" fmla="*/ 0 h 2362"/>
                  <a:gd name="T18" fmla="*/ 0 w 4478"/>
                  <a:gd name="T19" fmla="*/ 0 h 2362"/>
                  <a:gd name="T20" fmla="*/ 0 w 4478"/>
                  <a:gd name="T21" fmla="*/ 0 h 23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78"/>
                  <a:gd name="T34" fmla="*/ 0 h 2362"/>
                  <a:gd name="T35" fmla="*/ 4478 w 4478"/>
                  <a:gd name="T36" fmla="*/ 2362 h 23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78" h="2362">
                    <a:moveTo>
                      <a:pt x="54" y="9"/>
                    </a:moveTo>
                    <a:lnTo>
                      <a:pt x="4198" y="2178"/>
                    </a:lnTo>
                    <a:cubicBezTo>
                      <a:pt x="4215" y="2186"/>
                      <a:pt x="4221" y="2206"/>
                      <a:pt x="4212" y="2223"/>
                    </a:cubicBezTo>
                    <a:cubicBezTo>
                      <a:pt x="4204" y="2239"/>
                      <a:pt x="4184" y="2245"/>
                      <a:pt x="4167" y="2237"/>
                    </a:cubicBezTo>
                    <a:lnTo>
                      <a:pt x="23" y="68"/>
                    </a:lnTo>
                    <a:cubicBezTo>
                      <a:pt x="6" y="59"/>
                      <a:pt x="0" y="39"/>
                      <a:pt x="9" y="23"/>
                    </a:cubicBezTo>
                    <a:cubicBezTo>
                      <a:pt x="17" y="7"/>
                      <a:pt x="37" y="0"/>
                      <a:pt x="54" y="9"/>
                    </a:cubicBezTo>
                    <a:close/>
                    <a:moveTo>
                      <a:pt x="4216" y="1999"/>
                    </a:moveTo>
                    <a:lnTo>
                      <a:pt x="4478" y="2362"/>
                    </a:lnTo>
                    <a:lnTo>
                      <a:pt x="4031" y="2354"/>
                    </a:lnTo>
                    <a:lnTo>
                      <a:pt x="4216" y="199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5" name="Rectangle 96"/>
              <p:cNvSpPr>
                <a:spLocks noChangeArrowheads="1"/>
              </p:cNvSpPr>
              <p:nvPr/>
            </p:nvSpPr>
            <p:spPr bwMode="auto">
              <a:xfrm>
                <a:off x="4965843" y="562535"/>
                <a:ext cx="5450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en-US" sz="3600" b="1"/>
              </a:p>
            </p:txBody>
          </p:sp>
          <p:sp>
            <p:nvSpPr>
              <p:cNvPr id="31766" name="Rectangle 97"/>
              <p:cNvSpPr>
                <a:spLocks noChangeArrowheads="1"/>
              </p:cNvSpPr>
              <p:nvPr/>
            </p:nvSpPr>
            <p:spPr bwMode="auto">
              <a:xfrm>
                <a:off x="4350392" y="797859"/>
                <a:ext cx="54177" cy="259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en-US" sz="17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en-US" sz="3600" b="1"/>
              </a:p>
            </p:txBody>
          </p:sp>
          <p:sp>
            <p:nvSpPr>
              <p:cNvPr id="31767" name="Text Box 24"/>
              <p:cNvSpPr txBox="1">
                <a:spLocks noChangeArrowheads="1"/>
              </p:cNvSpPr>
              <p:nvPr/>
            </p:nvSpPr>
            <p:spPr bwMode="auto">
              <a:xfrm>
                <a:off x="3429000" y="533400"/>
                <a:ext cx="1905000" cy="609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Differentiation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Hksn</a:t>
                </a:r>
              </a:p>
            </p:txBody>
          </p:sp>
          <p:sp>
            <p:nvSpPr>
              <p:cNvPr id="31768" name="Text Box 2"/>
              <p:cNvSpPr txBox="1">
                <a:spLocks noChangeArrowheads="1"/>
              </p:cNvSpPr>
              <p:nvPr/>
            </p:nvSpPr>
            <p:spPr bwMode="auto">
              <a:xfrm>
                <a:off x="1676400" y="1309968"/>
                <a:ext cx="838200" cy="8975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Body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“kjhj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69" name="Text Box 3"/>
              <p:cNvSpPr txBox="1">
                <a:spLocks noChangeArrowheads="1"/>
              </p:cNvSpPr>
              <p:nvPr/>
            </p:nvSpPr>
            <p:spPr bwMode="auto">
              <a:xfrm>
                <a:off x="4395900" y="1371600"/>
                <a:ext cx="2101850" cy="7978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Physical Facility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lqfo/kk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0" name="Text Box 4"/>
              <p:cNvSpPr txBox="1">
                <a:spLocks noChangeArrowheads="1"/>
              </p:cNvSpPr>
              <p:nvPr/>
            </p:nvSpPr>
            <p:spPr bwMode="auto">
              <a:xfrm>
                <a:off x="6975867" y="1371600"/>
                <a:ext cx="1050925" cy="7978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Beliefs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ekU;rk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1" name="Text Box 5"/>
              <p:cNvSpPr txBox="1">
                <a:spLocks noChangeArrowheads="1"/>
              </p:cNvSpPr>
              <p:nvPr/>
            </p:nvSpPr>
            <p:spPr bwMode="auto">
              <a:xfrm>
                <a:off x="152400" y="2582235"/>
                <a:ext cx="838200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Age</a:t>
                </a:r>
                <a:endParaRPr lang="en-US" altLang="en-US" sz="1400" b="1">
                  <a:latin typeface="Calibri" pitchFamily="34" charset="0"/>
                </a:endParaRP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vk;q</a:t>
                </a:r>
                <a:endParaRPr lang="en-US" altLang="en-US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2" name="Text Box 6"/>
              <p:cNvSpPr txBox="1">
                <a:spLocks noChangeArrowheads="1"/>
              </p:cNvSpPr>
              <p:nvPr/>
            </p:nvSpPr>
            <p:spPr bwMode="auto">
              <a:xfrm>
                <a:off x="1143000" y="2582235"/>
                <a:ext cx="915133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Gender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fyax</a:t>
                </a:r>
                <a:endParaRPr lang="en-US" altLang="en-US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3" name="Text Box 7"/>
              <p:cNvSpPr txBox="1">
                <a:spLocks noChangeArrowheads="1"/>
              </p:cNvSpPr>
              <p:nvPr/>
            </p:nvSpPr>
            <p:spPr bwMode="auto">
              <a:xfrm>
                <a:off x="5663712" y="2590800"/>
                <a:ext cx="660888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Post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in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4" name="Text Box 8"/>
              <p:cNvSpPr txBox="1">
                <a:spLocks noChangeArrowheads="1"/>
              </p:cNvSpPr>
              <p:nvPr/>
            </p:nvSpPr>
            <p:spPr bwMode="auto">
              <a:xfrm>
                <a:off x="4572000" y="2590800"/>
                <a:ext cx="991333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Wealth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/ku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5" name="Text Box 9"/>
              <p:cNvSpPr txBox="1">
                <a:spLocks noChangeArrowheads="1"/>
              </p:cNvSpPr>
              <p:nvPr/>
            </p:nvSpPr>
            <p:spPr bwMode="auto">
              <a:xfrm>
                <a:off x="6477000" y="2582235"/>
                <a:ext cx="771037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Isms</a:t>
                </a:r>
                <a:r>
                  <a:rPr lang="en-US" altLang="en-US" sz="2400" b="1">
                    <a:latin typeface="Kruti Dev 010" pitchFamily="2" charset="0"/>
                  </a:rPr>
                  <a:t> </a:t>
                </a:r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okn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6" name="Text Box 10"/>
              <p:cNvSpPr txBox="1">
                <a:spLocks noChangeArrowheads="1"/>
              </p:cNvSpPr>
              <p:nvPr/>
            </p:nvSpPr>
            <p:spPr bwMode="auto">
              <a:xfrm>
                <a:off x="3200400" y="2582234"/>
                <a:ext cx="1219200" cy="11515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Physical </a:t>
                </a:r>
              </a:p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Strength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cy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7" name="Text Box 11"/>
              <p:cNvSpPr txBox="1">
                <a:spLocks noChangeArrowheads="1"/>
              </p:cNvSpPr>
              <p:nvPr/>
            </p:nvSpPr>
            <p:spPr bwMode="auto">
              <a:xfrm>
                <a:off x="2209800" y="2582235"/>
                <a:ext cx="838200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Race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oa”k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8" name="Text Box 12"/>
              <p:cNvSpPr txBox="1">
                <a:spLocks noChangeArrowheads="1"/>
              </p:cNvSpPr>
              <p:nvPr/>
            </p:nvSpPr>
            <p:spPr bwMode="auto">
              <a:xfrm>
                <a:off x="7330462" y="2568388"/>
                <a:ext cx="1032267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Sects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laiznk;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  <p:sp>
            <p:nvSpPr>
              <p:cNvPr id="31779" name="Text Box 9"/>
              <p:cNvSpPr txBox="1">
                <a:spLocks noChangeArrowheads="1"/>
              </p:cNvSpPr>
              <p:nvPr/>
            </p:nvSpPr>
            <p:spPr bwMode="auto">
              <a:xfrm>
                <a:off x="8406522" y="2578395"/>
                <a:ext cx="771037" cy="825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altLang="en-US" b="1">
                    <a:latin typeface="Calibri" pitchFamily="34" charset="0"/>
                  </a:rPr>
                  <a:t>Info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1E00AA"/>
                    </a:solidFill>
                    <a:latin typeface="Kruti Dev 010" pitchFamily="2" charset="0"/>
                  </a:rPr>
                  <a:t>lwpuk</a:t>
                </a:r>
                <a:endParaRPr lang="en-US" altLang="en-US" sz="3200" b="1">
                  <a:solidFill>
                    <a:srgbClr val="1E00AA"/>
                  </a:solidFill>
                </a:endParaRPr>
              </a:p>
            </p:txBody>
          </p:sp>
        </p:grpSp>
        <p:sp>
          <p:nvSpPr>
            <p:cNvPr id="31751" name="Freeform 90"/>
            <p:cNvSpPr>
              <a:spLocks noEditPoints="1"/>
            </p:cNvSpPr>
            <p:nvPr/>
          </p:nvSpPr>
          <p:spPr bwMode="auto">
            <a:xfrm>
              <a:off x="7880350" y="2176463"/>
              <a:ext cx="958850" cy="414337"/>
            </a:xfrm>
            <a:custGeom>
              <a:avLst/>
              <a:gdLst>
                <a:gd name="T0" fmla="*/ 0 w 1437"/>
                <a:gd name="T1" fmla="*/ 0 h 1550"/>
                <a:gd name="T2" fmla="*/ 0 w 1437"/>
                <a:gd name="T3" fmla="*/ 0 h 1550"/>
                <a:gd name="T4" fmla="*/ 0 w 1437"/>
                <a:gd name="T5" fmla="*/ 0 h 1550"/>
                <a:gd name="T6" fmla="*/ 0 w 1437"/>
                <a:gd name="T7" fmla="*/ 0 h 1550"/>
                <a:gd name="T8" fmla="*/ 0 w 1437"/>
                <a:gd name="T9" fmla="*/ 0 h 1550"/>
                <a:gd name="T10" fmla="*/ 0 w 1437"/>
                <a:gd name="T11" fmla="*/ 0 h 1550"/>
                <a:gd name="T12" fmla="*/ 0 w 1437"/>
                <a:gd name="T13" fmla="*/ 0 h 1550"/>
                <a:gd name="T14" fmla="*/ 0 w 1437"/>
                <a:gd name="T15" fmla="*/ 0 h 1550"/>
                <a:gd name="T16" fmla="*/ 0 w 1437"/>
                <a:gd name="T17" fmla="*/ 0 h 1550"/>
                <a:gd name="T18" fmla="*/ 0 w 1437"/>
                <a:gd name="T19" fmla="*/ 0 h 1550"/>
                <a:gd name="T20" fmla="*/ 0 w 1437"/>
                <a:gd name="T21" fmla="*/ 0 h 1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7"/>
                <a:gd name="T34" fmla="*/ 0 h 1550"/>
                <a:gd name="T35" fmla="*/ 1437 w 1437"/>
                <a:gd name="T36" fmla="*/ 1550 h 15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7" h="1550">
                  <a:moveTo>
                    <a:pt x="62" y="14"/>
                  </a:moveTo>
                  <a:lnTo>
                    <a:pt x="1236" y="1283"/>
                  </a:lnTo>
                  <a:cubicBezTo>
                    <a:pt x="1248" y="1297"/>
                    <a:pt x="1247" y="1318"/>
                    <a:pt x="1234" y="1330"/>
                  </a:cubicBezTo>
                  <a:cubicBezTo>
                    <a:pt x="1220" y="1343"/>
                    <a:pt x="1199" y="1342"/>
                    <a:pt x="1187" y="1328"/>
                  </a:cubicBezTo>
                  <a:lnTo>
                    <a:pt x="13" y="60"/>
                  </a:lnTo>
                  <a:cubicBezTo>
                    <a:pt x="0" y="46"/>
                    <a:pt x="1" y="25"/>
                    <a:pt x="15" y="13"/>
                  </a:cubicBezTo>
                  <a:cubicBezTo>
                    <a:pt x="28" y="0"/>
                    <a:pt x="49" y="1"/>
                    <a:pt x="62" y="14"/>
                  </a:cubicBezTo>
                  <a:close/>
                  <a:moveTo>
                    <a:pt x="1313" y="1121"/>
                  </a:moveTo>
                  <a:lnTo>
                    <a:pt x="1437" y="1550"/>
                  </a:lnTo>
                  <a:lnTo>
                    <a:pt x="1019" y="1393"/>
                  </a:lnTo>
                  <a:lnTo>
                    <a:pt x="1313" y="11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6173C3E-404F-4B95-9863-1C84A0584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99" y="3762703"/>
            <a:ext cx="1166801" cy="1298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D402805-6DC0-49CC-B2E3-A8011B795E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Resolution of Concern – Understanding Respect in Completeness</a:t>
            </a:r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FAF3-6924-4117-B893-F760F9832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Symbol" pitchFamily="18" charset="2"/>
              <a:buNone/>
              <a:defRPr/>
            </a:pPr>
            <a:r>
              <a:rPr lang="en-GB" dirty="0"/>
              <a:t>1. Purpose – Our purpose (Natural Acceptance) is same</a:t>
            </a:r>
            <a:endParaRPr dirty="0"/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/>
              <a:t>2. Program – Our program is same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/>
              <a:t>3. Potential – Our potential is same</a:t>
            </a:r>
          </a:p>
          <a:p>
            <a:pPr>
              <a:buFont typeface="Symbol" pitchFamily="18" charset="2"/>
              <a:buNone/>
              <a:defRPr/>
            </a:pPr>
            <a:endParaRPr sz="400" b="1"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b="1" dirty="0">
                <a:solidFill>
                  <a:srgbClr val="FF0000"/>
                </a:solidFill>
              </a:rPr>
              <a:t>The Other is Similar to Me</a:t>
            </a:r>
          </a:p>
          <a:p>
            <a:pPr>
              <a:buFont typeface="Symbol" pitchFamily="18" charset="2"/>
              <a:buNone/>
              <a:defRPr/>
            </a:pPr>
            <a:endParaRPr sz="400"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b="1" dirty="0"/>
              <a:t>4. Competence – On the basis of right evaluation of our mutual competence, I </a:t>
            </a:r>
            <a:r>
              <a:rPr b="1" dirty="0" err="1"/>
              <a:t>recognise</a:t>
            </a:r>
            <a:r>
              <a:rPr b="1" dirty="0"/>
              <a:t> our complementarity and fulfill it:</a:t>
            </a:r>
          </a:p>
          <a:p>
            <a:pPr marL="685800" lvl="1" indent="-457200">
              <a:buFont typeface="Wingdings" pitchFamily="2" charset="2"/>
              <a:buNone/>
              <a:defRPr/>
            </a:pPr>
            <a:r>
              <a:rPr sz="2200" dirty="0"/>
              <a:t>If the other has more understanding, is more responsible than me</a:t>
            </a:r>
          </a:p>
          <a:p>
            <a:pPr marL="1128713" lvl="3" indent="-457200">
              <a:defRPr/>
            </a:pPr>
            <a:r>
              <a:rPr sz="2000" dirty="0"/>
              <a:t>I am committed to understand from the other</a:t>
            </a:r>
          </a:p>
          <a:p>
            <a:pPr lvl="1">
              <a:buFont typeface="Wingdings" pitchFamily="2" charset="2"/>
              <a:buNone/>
              <a:defRPr/>
            </a:pPr>
            <a:endParaRPr sz="400" dirty="0"/>
          </a:p>
          <a:p>
            <a:pPr lvl="1">
              <a:buFont typeface="Wingdings" pitchFamily="2" charset="2"/>
              <a:buNone/>
              <a:defRPr/>
            </a:pPr>
            <a:r>
              <a:rPr sz="2200" dirty="0"/>
              <a:t>If I have more understanding, I am more responsible than the other</a:t>
            </a:r>
            <a:endParaRPr sz="2200" b="1" dirty="0">
              <a:latin typeface="Arial" charset="0"/>
              <a:cs typeface="Arial" charset="0"/>
            </a:endParaRPr>
          </a:p>
          <a:p>
            <a:pPr marL="1128713" lvl="3" indent="-457200">
              <a:buFont typeface="Calibri" pitchFamily="34" charset="0"/>
              <a:buAutoNum type="arabicPeriod"/>
              <a:defRPr/>
            </a:pPr>
            <a:r>
              <a:rPr sz="2000" dirty="0">
                <a:latin typeface="Arial" charset="0"/>
                <a:cs typeface="Arial" charset="0"/>
              </a:rPr>
              <a:t>I live with responsibility with the other, unconditionally, unperturbed by the </a:t>
            </a:r>
            <a:r>
              <a:rPr sz="2000" dirty="0" err="1">
                <a:latin typeface="Arial" charset="0"/>
                <a:cs typeface="Arial" charset="0"/>
              </a:rPr>
              <a:t>behaviour</a:t>
            </a:r>
            <a:r>
              <a:rPr sz="2000" dirty="0">
                <a:latin typeface="Arial" charset="0"/>
                <a:cs typeface="Arial" charset="0"/>
              </a:rPr>
              <a:t> of the other</a:t>
            </a:r>
          </a:p>
          <a:p>
            <a:pPr marL="1128713" lvl="3" indent="-457200">
              <a:buFont typeface="Calibri" pitchFamily="34" charset="0"/>
              <a:buAutoNum type="arabicPeriod"/>
              <a:defRPr/>
            </a:pPr>
            <a:r>
              <a:rPr sz="2000" dirty="0">
                <a:latin typeface="Arial" charset="0"/>
                <a:cs typeface="Arial" charset="0"/>
              </a:rPr>
              <a:t>I am committed to facilitate understanding in the other (once the other is assured in relationship, and not before that)</a:t>
            </a:r>
          </a:p>
          <a:p>
            <a:pPr>
              <a:buFont typeface="Symbol" pitchFamily="18" charset="2"/>
              <a:buNone/>
              <a:defRPr/>
            </a:pPr>
            <a:r>
              <a:rPr sz="1400" dirty="0"/>
              <a:t>						COMPLETE CONTENT of  RESPECT</a:t>
            </a:r>
          </a:p>
          <a:p>
            <a:pPr>
              <a:buFont typeface="Symbol" pitchFamily="18" charset="2"/>
              <a:buNone/>
              <a:defRPr/>
            </a:pPr>
            <a:r>
              <a:rPr b="1" dirty="0">
                <a:solidFill>
                  <a:srgbClr val="FF0000"/>
                </a:solidFill>
              </a:rPr>
              <a:t>			The Other is Similar to Me. We are complementary to each other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5F2C3E-5F2E-4F26-82FE-22D82746D058}"/>
              </a:ext>
            </a:extLst>
          </p:cNvPr>
          <p:cNvCxnSpPr/>
          <p:nvPr/>
        </p:nvCxnSpPr>
        <p:spPr>
          <a:xfrm rot="5400000">
            <a:off x="5942013" y="5256213"/>
            <a:ext cx="3048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CE0269D-A7F2-4F58-919E-0B8E2D1E2516}"/>
              </a:ext>
            </a:extLst>
          </p:cNvPr>
          <p:cNvSpPr/>
          <p:nvPr/>
        </p:nvSpPr>
        <p:spPr>
          <a:xfrm>
            <a:off x="1752600" y="5661950"/>
            <a:ext cx="891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Placeholder 5">
            <a:extLst>
              <a:ext uri="{FF2B5EF4-FFF2-40B4-BE49-F238E27FC236}">
                <a16:creationId xmlns:a16="http://schemas.microsoft.com/office/drawing/2014/main" id="{52DA6E92-46C4-4393-88FB-C0B42C02FA5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1085633">
              <a:buNone/>
            </a:pPr>
            <a:r>
              <a:rPr lang="en-US" altLang="en-US" dirty="0"/>
              <a:t>Differentiation o</a:t>
            </a:r>
            <a:r>
              <a:rPr lang="en-IN" altLang="en-US" dirty="0"/>
              <a:t>n the basis of</a:t>
            </a:r>
          </a:p>
          <a:p>
            <a:pPr defTabSz="1085633">
              <a:buFontTx/>
              <a:buChar char="-"/>
            </a:pPr>
            <a:r>
              <a:rPr lang="en-IN" altLang="en-US" dirty="0"/>
              <a:t>Language</a:t>
            </a:r>
          </a:p>
          <a:p>
            <a:pPr defTabSz="1085633">
              <a:buFontTx/>
              <a:buChar char="-"/>
            </a:pPr>
            <a:r>
              <a:rPr lang="en-IN" altLang="en-US" dirty="0"/>
              <a:t>Accent</a:t>
            </a:r>
          </a:p>
          <a:p>
            <a:pPr defTabSz="1085633">
              <a:buFontTx/>
              <a:buChar char="-"/>
            </a:pPr>
            <a:r>
              <a:rPr lang="en-IN" altLang="en-US" dirty="0"/>
              <a:t>Skin colour</a:t>
            </a:r>
          </a:p>
          <a:p>
            <a:pPr defTabSz="1085633">
              <a:buFontTx/>
              <a:buChar char="-"/>
            </a:pPr>
            <a:r>
              <a:rPr lang="en-IN" altLang="en-US" dirty="0"/>
              <a:t>Caste, creed, sect, race, region…</a:t>
            </a:r>
          </a:p>
          <a:p>
            <a:pPr defTabSz="1085633">
              <a:buFontTx/>
              <a:buChar char="-"/>
            </a:pPr>
            <a:r>
              <a:rPr lang="en-IN" altLang="en-US" dirty="0"/>
              <a:t>…</a:t>
            </a:r>
          </a:p>
          <a:p>
            <a:pPr marL="0" indent="0" defTabSz="1085633">
              <a:buNone/>
            </a:pPr>
            <a:endParaRPr lang="en-IN" altLang="en-US" dirty="0"/>
          </a:p>
          <a:p>
            <a:pPr marL="0" indent="0" defTabSz="1085633">
              <a:buNone/>
            </a:pPr>
            <a:r>
              <a:rPr lang="en-US" altLang="en-US" dirty="0"/>
              <a:t>Differentiation o</a:t>
            </a:r>
            <a:r>
              <a:rPr lang="en-IN" altLang="en-US" dirty="0" err="1"/>
              <a:t>ften</a:t>
            </a:r>
            <a:r>
              <a:rPr lang="en-IN" altLang="en-US" dirty="0"/>
              <a:t> leads to </a:t>
            </a:r>
          </a:p>
          <a:p>
            <a:pPr marL="0" indent="0" defTabSz="1085633">
              <a:buNone/>
            </a:pPr>
            <a:r>
              <a:rPr lang="en-IN" altLang="en-US" dirty="0"/>
              <a:t>groupism, rivalry, fights…</a:t>
            </a:r>
          </a:p>
          <a:p>
            <a:pPr marL="0" indent="0" defTabSz="1085633">
              <a:buNone/>
            </a:pPr>
            <a:endParaRPr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96CB86-282F-43DC-8D15-B8E6F62C2B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With complete understanding of the feeling of respect, we will complement each other</a:t>
            </a:r>
          </a:p>
          <a:p>
            <a:pPr marL="0" indent="0">
              <a:buFont typeface="Symbol" pitchFamily="18" charset="2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There will be a major shift in focus, from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Body </a:t>
            </a:r>
            <a:r>
              <a:rPr lang="en-US" altLang="en-US">
                <a:latin typeface="Arial" charset="0"/>
                <a:cs typeface="Arial" charset="0"/>
              </a:rPr>
              <a:t>to Self-Body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Fault finding to empathy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Language to feeling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Showing off wealth to its right utilization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Skill to value-based skill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Mere intelligence to wisdom-guided intelligence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…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0482" name="Title 4">
            <a:extLst>
              <a:ext uri="{FF2B5EF4-FFF2-40B4-BE49-F238E27FC236}">
                <a16:creationId xmlns:a16="http://schemas.microsoft.com/office/drawing/2014/main" id="{58B29C05-A1C9-447D-8014-C1464E8DF1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Differentiation – with improper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F4A55-2730-445C-AA2E-6D6B24A8D5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/>
              <a:t>Complementarity – with right evaluation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B4B384-1811-4A35-B5B4-0A60248F7705}"/>
              </a:ext>
            </a:extLst>
          </p:cNvPr>
          <p:cNvGrpSpPr/>
          <p:nvPr/>
        </p:nvGrpSpPr>
        <p:grpSpPr>
          <a:xfrm>
            <a:off x="725146" y="4800600"/>
            <a:ext cx="10767108" cy="1752600"/>
            <a:chOff x="725146" y="4800600"/>
            <a:chExt cx="10767108" cy="1752600"/>
          </a:xfrm>
        </p:grpSpPr>
        <p:sp>
          <p:nvSpPr>
            <p:cNvPr id="40" name="Rounded Rectangle 1">
              <a:extLst>
                <a:ext uri="{FF2B5EF4-FFF2-40B4-BE49-F238E27FC236}">
                  <a16:creationId xmlns:a16="http://schemas.microsoft.com/office/drawing/2014/main" id="{6C47357F-60E0-4BCF-A166-8190E8A06413}"/>
                </a:ext>
              </a:extLst>
            </p:cNvPr>
            <p:cNvSpPr/>
            <p:nvPr/>
          </p:nvSpPr>
          <p:spPr>
            <a:xfrm>
              <a:off x="725146" y="4800600"/>
              <a:ext cx="10767108" cy="1752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05" tIns="54403" rIns="108805" bIns="54403" anchor="ctr"/>
            <a:lstStyle/>
            <a:p>
              <a:pPr>
                <a:defRPr/>
              </a:pP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In living, are we:</a:t>
              </a:r>
            </a:p>
            <a:p>
              <a:pPr marL="544107" indent="-544107">
                <a:buNone/>
                <a:defRPr/>
              </a:pPr>
              <a:r>
                <a:rPr lang="en-US" sz="2200" b="1" dirty="0">
                  <a:solidFill>
                    <a:schemeClr val="bg1"/>
                  </a:solidFill>
                </a:rPr>
                <a:t>		A. Trying to be complementary to the other?</a:t>
              </a:r>
            </a:p>
            <a:p>
              <a:pPr marL="544107" indent="-544107">
                <a:buNone/>
                <a:defRPr/>
              </a:pPr>
              <a:r>
                <a:rPr lang="en-US" sz="2200" b="1" dirty="0">
                  <a:solidFill>
                    <a:schemeClr val="bg1"/>
                  </a:solidFill>
                </a:rPr>
                <a:t>			   		or</a:t>
              </a:r>
            </a:p>
            <a:p>
              <a:pPr marL="544107" indent="-544107">
                <a:buNone/>
                <a:defRPr/>
              </a:pPr>
              <a:r>
                <a:rPr lang="en-US" sz="2200" b="1" dirty="0">
                  <a:solidFill>
                    <a:schemeClr val="bg1"/>
                  </a:solidFill>
                </a:rPr>
                <a:t>		B. Trying to show that we are different from the other?</a:t>
              </a:r>
            </a:p>
          </p:txBody>
        </p:sp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A9B48CB6-8AD7-4C44-84A0-F9FF84ABF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3" t="23537" r="20900" b="12950"/>
            <a:stretch>
              <a:fillRect/>
            </a:stretch>
          </p:blipFill>
          <p:spPr bwMode="auto">
            <a:xfrm>
              <a:off x="10326346" y="5334441"/>
              <a:ext cx="1050925" cy="107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>
            <a:extLst>
              <a:ext uri="{FF2B5EF4-FFF2-40B4-BE49-F238E27FC236}">
                <a16:creationId xmlns:a16="http://schemas.microsoft.com/office/drawing/2014/main" id="{AD81A568-3ADA-4534-B241-ECD6D103EF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 Up</a:t>
            </a:r>
          </a:p>
        </p:txBody>
      </p:sp>
      <p:sp>
        <p:nvSpPr>
          <p:cNvPr id="14339" name="Text Placeholder 5">
            <a:extLst>
              <a:ext uri="{FF2B5EF4-FFF2-40B4-BE49-F238E27FC236}">
                <a16:creationId xmlns:a16="http://schemas.microsoft.com/office/drawing/2014/main" id="{0555E983-0F61-4942-867F-080B1538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Respect = Right Evaluation (with a feeling of trust on intention)</a:t>
            </a:r>
          </a:p>
          <a:p>
            <a:pPr>
              <a:buFont typeface="Symbol" pitchFamily="18" charset="2"/>
              <a:buNone/>
              <a:defRPr/>
            </a:pPr>
            <a:endParaRPr sz="700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FF0000"/>
                </a:solidFill>
                <a:latin typeface="Arial" charset="0"/>
                <a:cs typeface="Arial" charset="0"/>
              </a:rPr>
              <a:t>Under evaluation, over evaluation or otherwise evaluation is disrespect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FF0000"/>
                </a:solidFill>
                <a:latin typeface="Arial" charset="0"/>
                <a:cs typeface="Arial" charset="0"/>
              </a:rPr>
              <a:t>Differentiation is disrespect</a:t>
            </a:r>
          </a:p>
          <a:p>
            <a:pPr>
              <a:buFont typeface="Symbol" pitchFamily="18" charset="2"/>
              <a:buNone/>
              <a:defRPr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b="1" dirty="0">
                <a:latin typeface="Arial" charset="0"/>
                <a:cs typeface="Arial" charset="0"/>
              </a:rPr>
              <a:t>Respect</a:t>
            </a:r>
            <a:r>
              <a:rPr dirty="0">
                <a:latin typeface="Arial" charset="0"/>
                <a:cs typeface="Arial" charset="0"/>
              </a:rPr>
              <a:t> (on the basis of Self) – The other is like me, </a:t>
            </a:r>
            <a:r>
              <a:rPr b="1" dirty="0">
                <a:latin typeface="Arial" charset="0"/>
                <a:cs typeface="Arial" charset="0"/>
              </a:rPr>
              <a:t>w</a:t>
            </a:r>
            <a:r>
              <a:rPr lang="en-GB" b="1" dirty="0">
                <a:latin typeface="Arial" charset="0"/>
                <a:cs typeface="Arial" charset="0"/>
              </a:rPr>
              <a:t>e are complementary to each other</a:t>
            </a:r>
          </a:p>
          <a:p>
            <a:pPr>
              <a:buFont typeface="Symbol" pitchFamily="18" charset="2"/>
              <a:buNone/>
              <a:defRPr/>
            </a:pPr>
            <a:endParaRPr lang="en-GB" sz="600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The only difference is in our level of understanding </a:t>
            </a:r>
          </a:p>
          <a:p>
            <a:pPr>
              <a:buFont typeface="Symbol" pitchFamily="18" charset="2"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(how much of our imagination is on the basis of our Natural Acceptance)</a:t>
            </a:r>
            <a:endParaRPr dirty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Font typeface="Symbol" pitchFamily="18" charset="2"/>
              <a:buNone/>
              <a:defRPr/>
            </a:pPr>
            <a:endParaRPr lang="en-GB" sz="600" dirty="0">
              <a:latin typeface="Arial" charset="0"/>
              <a:cs typeface="Arial" charset="0"/>
            </a:endParaRPr>
          </a:p>
          <a:p>
            <a:pPr marL="685800" lvl="1" indent="-457200">
              <a:buFont typeface="Wingdings" pitchFamily="2" charset="2"/>
              <a:buNone/>
              <a:defRPr/>
            </a:pPr>
            <a:r>
              <a:rPr b="1" dirty="0"/>
              <a:t>If the other has more understanding</a:t>
            </a:r>
            <a:r>
              <a:rPr dirty="0"/>
              <a:t>, s(he) is more responsible than me</a:t>
            </a:r>
          </a:p>
          <a:p>
            <a:pPr marL="1128713" lvl="3" indent="-457200">
              <a:defRPr/>
            </a:pPr>
            <a:r>
              <a:rPr sz="2000" dirty="0"/>
              <a:t>I am committed to understand from the other</a:t>
            </a:r>
          </a:p>
          <a:p>
            <a:pPr lvl="1">
              <a:buFont typeface="Symbol" pitchFamily="18" charset="2"/>
              <a:buNone/>
              <a:defRPr/>
            </a:pPr>
            <a:endParaRPr sz="600" dirty="0"/>
          </a:p>
          <a:p>
            <a:pPr lvl="1">
              <a:buFont typeface="Symbol" pitchFamily="18" charset="2"/>
              <a:buNone/>
              <a:defRPr/>
            </a:pPr>
            <a:r>
              <a:rPr b="1" dirty="0"/>
              <a:t>If I have more understanding</a:t>
            </a:r>
            <a:r>
              <a:rPr dirty="0"/>
              <a:t>, I am more responsible than the other</a:t>
            </a:r>
            <a:endParaRPr b="1" dirty="0">
              <a:latin typeface="Arial" charset="0"/>
              <a:cs typeface="Arial" charset="0"/>
            </a:endParaRPr>
          </a:p>
          <a:p>
            <a:pPr marL="1128713" lvl="3" indent="-457200">
              <a:defRPr/>
            </a:pPr>
            <a:r>
              <a:rPr sz="2000" dirty="0">
                <a:latin typeface="Arial" charset="0"/>
                <a:cs typeface="Arial" charset="0"/>
              </a:rPr>
              <a:t>I live with responsibility with the other, unconditionally, unperturbed by the </a:t>
            </a:r>
            <a:r>
              <a:rPr sz="2000" dirty="0" err="1">
                <a:latin typeface="Arial" charset="0"/>
                <a:cs typeface="Arial" charset="0"/>
              </a:rPr>
              <a:t>behaviour</a:t>
            </a:r>
            <a:r>
              <a:rPr sz="2000" dirty="0">
                <a:latin typeface="Arial" charset="0"/>
                <a:cs typeface="Arial" charset="0"/>
              </a:rPr>
              <a:t> of the other</a:t>
            </a:r>
          </a:p>
          <a:p>
            <a:pPr marL="1128713" lvl="3" indent="-457200">
              <a:defRPr/>
            </a:pPr>
            <a:r>
              <a:rPr sz="2000" dirty="0">
                <a:latin typeface="Arial" charset="0"/>
                <a:cs typeface="Arial" charset="0"/>
              </a:rPr>
              <a:t>I am committed to </a:t>
            </a:r>
            <a:r>
              <a:rPr lang="en-IN" sz="2000" dirty="0">
                <a:latin typeface="Arial" charset="0"/>
                <a:cs typeface="Arial" charset="0"/>
              </a:rPr>
              <a:t>facilitate</a:t>
            </a:r>
            <a:r>
              <a:rPr sz="2000" dirty="0">
                <a:latin typeface="Arial" charset="0"/>
                <a:cs typeface="Arial" charset="0"/>
              </a:rPr>
              <a:t> understanding in the other 					      (once the other is assured in relationship, and not before that)</a:t>
            </a:r>
          </a:p>
          <a:p>
            <a:pPr marL="0" indent="0">
              <a:buFont typeface="Symbol" pitchFamily="18" charset="2"/>
              <a:buNone/>
              <a:defRPr/>
            </a:pPr>
            <a:endParaRPr sz="1000" dirty="0"/>
          </a:p>
          <a:p>
            <a:pPr marL="0" indent="0">
              <a:buFont typeface="Symbol" pitchFamily="18" charset="2"/>
              <a:buNone/>
              <a:defRPr/>
            </a:pPr>
            <a:r>
              <a:rPr dirty="0"/>
              <a:t>Note: The feeling can be universal, the expression can be different, based on local, cultural, geographical, social, family practices, etc.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C325C20-C10D-4217-953F-6D1E9C87D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2530" name="Title 10">
            <a:extLst>
              <a:ext uri="{FF2B5EF4-FFF2-40B4-BE49-F238E27FC236}">
                <a16:creationId xmlns:a16="http://schemas.microsoft.com/office/drawing/2014/main" id="{A6C7454F-053D-44B7-804E-32307A17C44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41230" indent="-541230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2136B6F-7FAB-4E81-9809-B7240B19E1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Home Assignments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6F2D0594-989A-4F49-8C8F-718DA48E0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10.1</a:t>
            </a:r>
            <a:r>
              <a:rPr lang="en-US" altLang="en-US" dirty="0"/>
              <a:t>. Write down what would be the right evaluation of yourself. Mention any five points. </a:t>
            </a:r>
            <a:r>
              <a:rPr lang="en-IN" dirty="0"/>
              <a:t>Recall when you were over-, under-, otherwise evaluated in the past. How did you feel in each case? Share an example of each case.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IN" alt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10.2</a:t>
            </a:r>
            <a:r>
              <a:rPr lang="en-IN" altLang="en-US" dirty="0"/>
              <a:t>. </a:t>
            </a:r>
            <a:r>
              <a:rPr lang="en-IN" dirty="0"/>
              <a:t>How do you feel when the </a:t>
            </a:r>
            <a:r>
              <a:rPr lang="en-IN" sz="2200" dirty="0"/>
              <a:t>other differentiates in relationship with you? How do you feel when you differentiate, or try to show you are special, different?</a:t>
            </a:r>
            <a:r>
              <a:rPr lang="en-IN" dirty="0"/>
              <a:t> </a:t>
            </a:r>
            <a:r>
              <a:rPr lang="en-IN" sz="2200" dirty="0"/>
              <a:t>Share one or two incidents of these situations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IN" altLang="en-US" dirty="0"/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10.3. </a:t>
            </a:r>
            <a:r>
              <a:rPr lang="en-US" altLang="en-US" dirty="0"/>
              <a:t>What have you been able to explore regarding complementarity in your close relationships? </a:t>
            </a:r>
            <a:r>
              <a:rPr lang="en-IN" dirty="0"/>
              <a:t>Give one or two examples of how you can be complementary to a person from a different age, region, sect, belief, etc. </a:t>
            </a:r>
          </a:p>
          <a:p>
            <a:pPr marL="272053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IN" alt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36A38C2-DB46-4353-AE71-97377B6B8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434" name="Title 10">
            <a:extLst>
              <a:ext uri="{FF2B5EF4-FFF2-40B4-BE49-F238E27FC236}">
                <a16:creationId xmlns:a16="http://schemas.microsoft.com/office/drawing/2014/main" id="{FBD9E471-B9CF-426C-B4CF-E72196AFDD7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542925" indent="-542925" algn="ctr"/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4">
            <a:extLst>
              <a:ext uri="{FF2B5EF4-FFF2-40B4-BE49-F238E27FC236}">
                <a16:creationId xmlns:a16="http://schemas.microsoft.com/office/drawing/2014/main" id="{9A4BB01F-BEA5-4AB3-B52A-A0E9D42F32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Hear from participants about their exploration from previous day(s)</a:t>
            </a:r>
          </a:p>
          <a:p>
            <a:r>
              <a:rPr lang="en-IN" altLang="en-US">
                <a:latin typeface="Arial" panose="020B0604020202020204" pitchFamily="34" charset="0"/>
              </a:rPr>
              <a:t>Q&amp;A</a:t>
            </a:r>
          </a:p>
          <a:p>
            <a:r>
              <a:rPr lang="en-IN" altLang="en-US">
                <a:latin typeface="Arial" panose="020B0604020202020204" pitchFamily="34" charset="0"/>
              </a:rPr>
              <a:t>Place some expected conclusions, find out if they also came to these/similar conclusions</a:t>
            </a:r>
          </a:p>
        </p:txBody>
      </p:sp>
      <p:sp>
        <p:nvSpPr>
          <p:cNvPr id="13315" name="Title 3">
            <a:extLst>
              <a:ext uri="{FF2B5EF4-FFF2-40B4-BE49-F238E27FC236}">
                <a16:creationId xmlns:a16="http://schemas.microsoft.com/office/drawing/2014/main" id="{8D20C97A-6A94-4A09-AC85-8E2ADC7557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Interaction Before Main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82F142F-6897-4D55-AB1A-10BDC1985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Assignments</a:t>
            </a:r>
            <a:endParaRPr lang="en-US" altLang="en-US"/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DAE7B587-7087-43FD-8EE3-9FD9FB8817D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0" y="609600"/>
            <a:ext cx="12192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9.1. </a:t>
            </a:r>
            <a:r>
              <a:rPr lang="en-IN" altLang="en-US" dirty="0"/>
              <a:t>Note your behaviour throughout the day</a:t>
            </a:r>
          </a:p>
          <a:p>
            <a:pPr lvl="1"/>
            <a:r>
              <a:rPr lang="en-IN" altLang="en-US" dirty="0"/>
              <a:t>At home</a:t>
            </a:r>
          </a:p>
          <a:p>
            <a:pPr lvl="1"/>
            <a:r>
              <a:rPr lang="en-IN" altLang="en-US" dirty="0"/>
              <a:t>In the school/college/workplace</a:t>
            </a:r>
          </a:p>
          <a:p>
            <a:pPr marL="0" indent="0">
              <a:buFont typeface="Symbol" pitchFamily="18" charset="2"/>
              <a:buNone/>
            </a:pPr>
            <a:r>
              <a:rPr lang="en-IN" altLang="en-US" dirty="0"/>
              <a:t>List how many times you responded in your behaviour and how many times you reacted. Calculate the percentage of reaction and response in your behaviour.</a:t>
            </a:r>
          </a:p>
          <a:p>
            <a:pPr marL="0" indent="0">
              <a:buFont typeface="Symbol" pitchFamily="18" charset="2"/>
              <a:buNone/>
            </a:pPr>
            <a:endParaRPr lang="en-IN" altLang="en-US" sz="1000" dirty="0"/>
          </a:p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9.2. </a:t>
            </a:r>
            <a:r>
              <a:rPr lang="en-IN" altLang="en-US" dirty="0"/>
              <a:t>Note any two situations where you reacted. Now explore to see what would have been your ‘response’ in those two situations everything else remaining the same.</a:t>
            </a:r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9.3. </a:t>
            </a:r>
            <a:r>
              <a:rPr lang="en-IN" altLang="en-US" dirty="0"/>
              <a:t>Make a 3-5 member team and record on mobile a 1-3 minute skit about what you all understand about reaction-response</a:t>
            </a:r>
            <a:endParaRPr lang="en-I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D7D5F6-BE29-4453-808B-ECDDFE464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Shifting from differentiation to complementarity…</a:t>
            </a:r>
            <a:endParaRPr lang="en-IN" dirty="0"/>
          </a:p>
        </p:txBody>
      </p:sp>
      <p:sp>
        <p:nvSpPr>
          <p:cNvPr id="5122" name="Title 10">
            <a:extLst>
              <a:ext uri="{FF2B5EF4-FFF2-40B4-BE49-F238E27FC236}">
                <a16:creationId xmlns:a16="http://schemas.microsoft.com/office/drawing/2014/main" id="{F0F0C5DF-714C-4289-94A4-B10F6FAA3E5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10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Fulfilment in Relationship – Respect</a:t>
            </a:r>
            <a:endParaRPr lang="en-US" altLang="en-US" sz="2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153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6D1534A-A1C8-4CCD-ADA4-5185825B0E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ea typeface="Mangal" panose="00000400000000000000" pitchFamily="2"/>
                <a:cs typeface="Arial" panose="020B0604020202020204" pitchFamily="34" charset="0"/>
              </a:rPr>
              <a:t>Introduction</a:t>
            </a:r>
            <a:br>
              <a:rPr lang="en-IN" altLang="en-US">
                <a:ea typeface="Mangal" panose="00000400000000000000" pitchFamily="2"/>
                <a:cs typeface="Arial" panose="020B0604020202020204" pitchFamily="34" charset="0"/>
              </a:rPr>
            </a:br>
            <a:endParaRPr lang="en-GB" altLang="en-US">
              <a:ea typeface="Mangal" panose="00000400000000000000" pitchFamily="2"/>
              <a:cs typeface="Arial" panose="020B0604020202020204" pitchFamily="34" charset="0"/>
            </a:endParaRP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13F8874-3E21-4122-8AB5-108025E128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n-CA" altLang="en-US" dirty="0"/>
              <a:t>In previous sessions, we explored the feeling of trust </a:t>
            </a:r>
          </a:p>
          <a:p>
            <a:pPr marL="0" indent="0">
              <a:buNone/>
              <a:defRPr/>
            </a:pPr>
            <a:endParaRPr lang="en-CA" altLang="en-US" dirty="0"/>
          </a:p>
          <a:p>
            <a:pPr marL="0" indent="0">
              <a:buNone/>
              <a:defRPr/>
            </a:pPr>
            <a:r>
              <a:rPr lang="en-CA" altLang="en-US" dirty="0"/>
              <a:t>My natural acceptance (intention) is to be happy and make the other happy</a:t>
            </a:r>
          </a:p>
          <a:p>
            <a:pPr marL="0" indent="0">
              <a:buNone/>
              <a:defRPr/>
            </a:pPr>
            <a:r>
              <a:rPr lang="en-CA" altLang="en-US" dirty="0"/>
              <a:t>The natural acceptance of the other is also the same</a:t>
            </a:r>
          </a:p>
          <a:p>
            <a:pPr marL="0" indent="0">
              <a:buNone/>
              <a:defRPr/>
            </a:pPr>
            <a:endParaRPr lang="en-CA" altLang="en-US" dirty="0"/>
          </a:p>
          <a:p>
            <a:pPr marL="0" indent="0">
              <a:buNone/>
              <a:defRPr/>
            </a:pPr>
            <a:r>
              <a:rPr lang="en-CA" altLang="en-US" dirty="0"/>
              <a:t>However, we both may be lacking in competence </a:t>
            </a:r>
          </a:p>
          <a:p>
            <a:pPr marL="0" indent="0">
              <a:buNone/>
              <a:defRPr/>
            </a:pPr>
            <a:endParaRPr lang="en-CA" altLang="en-US" dirty="0"/>
          </a:p>
          <a:p>
            <a:pPr marL="0" indent="0">
              <a:buNone/>
              <a:defRPr/>
            </a:pPr>
            <a:r>
              <a:rPr lang="en-CA" altLang="en-US" dirty="0"/>
              <a:t>So, we make a program with each other, essentially on the basis of our present level of competence, with trust on the natural acceptance (intention)</a:t>
            </a:r>
          </a:p>
          <a:p>
            <a:pPr marL="0" indent="0">
              <a:buNone/>
              <a:defRPr/>
            </a:pPr>
            <a:endParaRPr lang="en-CA" altLang="en-US" dirty="0"/>
          </a:p>
          <a:p>
            <a:pPr marL="0" indent="0">
              <a:buNone/>
              <a:defRPr/>
            </a:pPr>
            <a:r>
              <a:rPr lang="en-CA" altLang="en-US" dirty="0"/>
              <a:t>For this, it is essential to make right evaluation of our mutual competence – the competence of the other as well as my own competence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en-CA" altLang="en-US" dirty="0"/>
          </a:p>
          <a:p>
            <a:pPr marL="0" indent="0">
              <a:buNone/>
              <a:defRPr/>
            </a:pP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6481B-CFBB-4DA9-86F3-49063B57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38870" y="5479026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28AB801-BC80-4117-9EB5-8D649B7F4E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angal" panose="00000400000000000000" pitchFamily="2"/>
                <a:cs typeface="Arial" panose="020B0604020202020204" pitchFamily="34" charset="0"/>
              </a:rPr>
              <a:t>Respect (</a:t>
            </a:r>
            <a:r>
              <a:rPr lang="fr-FR" altLang="en-US" sz="2800">
                <a:latin typeface="Kruti Dev 010" pitchFamily="2" charset="0"/>
                <a:ea typeface="Mangal" panose="00000400000000000000" pitchFamily="2"/>
                <a:cs typeface="Arial" panose="020B0604020202020204" pitchFamily="34" charset="0"/>
              </a:rPr>
              <a:t>lEeku</a:t>
            </a:r>
            <a:r>
              <a:rPr lang="en-US" altLang="en-US">
                <a:ea typeface="Mangal" panose="00000400000000000000" pitchFamily="2"/>
                <a:cs typeface="Arial" panose="020B0604020202020204" pitchFamily="34" charset="0"/>
              </a:rPr>
              <a:t>)</a:t>
            </a:r>
            <a:endParaRPr lang="en-GB" altLang="en-US">
              <a:ea typeface="Mangal" panose="00000400000000000000" pitchFamily="2"/>
              <a:cs typeface="Arial" panose="020B0604020202020204" pitchFamily="34" charset="0"/>
            </a:endParaRP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83291C27-3168-4E0A-AD28-688F578D1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lang="en-GB" altLang="en-US" dirty="0">
                <a:ea typeface="Mangal" panose="00000400000000000000" pitchFamily="2"/>
              </a:rPr>
              <a:t>Respect = Right Evaluation</a:t>
            </a:r>
          </a:p>
          <a:p>
            <a:pPr>
              <a:buFont typeface="Symbol" pitchFamily="18" charset="2"/>
              <a:buNone/>
            </a:pPr>
            <a:endParaRPr lang="fr-FR"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endParaRPr lang="fr-FR"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r>
              <a:rPr lang="fr-FR" altLang="en-US" sz="2800" dirty="0" err="1">
                <a:latin typeface="Kruti Dev 010" pitchFamily="2" charset="0"/>
                <a:ea typeface="Mangal" panose="00000400000000000000" pitchFamily="2"/>
              </a:rPr>
              <a:t>lEeku</a:t>
            </a:r>
            <a:r>
              <a:rPr lang="fr-FR" altLang="en-US" sz="2800" dirty="0">
                <a:latin typeface="Kruti Dev 010" pitchFamily="2" charset="0"/>
                <a:ea typeface="Mangal" panose="00000400000000000000" pitchFamily="2"/>
              </a:rPr>
              <a:t> ¾	le~ 	$ 	</a:t>
            </a:r>
            <a:r>
              <a:rPr lang="fr-FR" altLang="en-US" sz="2800" dirty="0" err="1">
                <a:latin typeface="Kruti Dev 010" pitchFamily="2" charset="0"/>
                <a:ea typeface="Mangal" panose="00000400000000000000" pitchFamily="2"/>
              </a:rPr>
              <a:t>eku</a:t>
            </a:r>
            <a:endParaRPr lang="en-GB"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r>
              <a:rPr lang="fr-FR" altLang="en-US" sz="2800" dirty="0">
                <a:latin typeface="Kruti Dev 010" pitchFamily="2" charset="0"/>
                <a:ea typeface="Mangal" panose="00000400000000000000" pitchFamily="2"/>
              </a:rPr>
              <a:t> </a:t>
            </a:r>
            <a:endParaRPr lang="en-GB"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r>
              <a:rPr lang="fr-FR" altLang="en-US" sz="2800" dirty="0">
                <a:latin typeface="Kruti Dev 010" pitchFamily="2" charset="0"/>
                <a:ea typeface="Mangal" panose="00000400000000000000" pitchFamily="2"/>
              </a:rPr>
              <a:t>			</a:t>
            </a:r>
            <a:r>
              <a:rPr lang="fr-FR" altLang="en-US" sz="2800" dirty="0" err="1">
                <a:latin typeface="Kruti Dev 010" pitchFamily="2" charset="0"/>
                <a:ea typeface="Mangal" panose="00000400000000000000" pitchFamily="2"/>
              </a:rPr>
              <a:t>lE;d</a:t>
            </a:r>
            <a:r>
              <a:rPr lang="fr-FR" altLang="en-US" sz="2800" dirty="0">
                <a:latin typeface="Kruti Dev 010" pitchFamily="2" charset="0"/>
                <a:ea typeface="Mangal" panose="00000400000000000000" pitchFamily="2"/>
              </a:rPr>
              <a:t>~ 		</a:t>
            </a:r>
            <a:r>
              <a:rPr lang="fr-FR" altLang="en-US" sz="2800" dirty="0" err="1">
                <a:latin typeface="Kruti Dev 010" pitchFamily="2" charset="0"/>
                <a:ea typeface="Mangal" panose="00000400000000000000" pitchFamily="2"/>
              </a:rPr>
              <a:t>ekiuk</a:t>
            </a:r>
            <a:endParaRPr lang="en-GB"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r>
              <a:rPr lang="fr-FR" altLang="en-US" sz="2800" dirty="0">
                <a:latin typeface="Kruti Dev 010" pitchFamily="2" charset="0"/>
                <a:ea typeface="Mangal" panose="00000400000000000000" pitchFamily="2"/>
              </a:rPr>
              <a:t> </a:t>
            </a:r>
            <a:endParaRPr lang="en-GB"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r>
              <a:rPr lang="fr-FR" altLang="en-US" sz="2800" dirty="0">
                <a:latin typeface="Kruti Dev 010" pitchFamily="2" charset="0"/>
                <a:ea typeface="Mangal" panose="00000400000000000000" pitchFamily="2"/>
              </a:rPr>
              <a:t>			</a:t>
            </a:r>
            <a:r>
              <a:rPr altLang="en-US" sz="2800" dirty="0" err="1">
                <a:latin typeface="Kruti Dev 010" pitchFamily="2" charset="0"/>
                <a:ea typeface="Mangal" panose="00000400000000000000" pitchFamily="2"/>
              </a:rPr>
              <a:t>Bhd</a:t>
            </a:r>
            <a:r>
              <a:rPr altLang="en-US" sz="2800" dirty="0">
                <a:latin typeface="Kruti Dev 010" pitchFamily="2" charset="0"/>
                <a:ea typeface="Mangal" panose="00000400000000000000" pitchFamily="2"/>
              </a:rPr>
              <a:t> </a:t>
            </a:r>
            <a:r>
              <a:rPr altLang="en-US" sz="2800" dirty="0" err="1">
                <a:latin typeface="Kruti Dev 010" pitchFamily="2" charset="0"/>
                <a:ea typeface="Mangal" panose="00000400000000000000" pitchFamily="2"/>
              </a:rPr>
              <a:t>Bhd</a:t>
            </a:r>
            <a:r>
              <a:rPr altLang="en-US" sz="2800" dirty="0">
                <a:latin typeface="Kruti Dev 010" pitchFamily="2" charset="0"/>
                <a:ea typeface="Mangal" panose="00000400000000000000" pitchFamily="2"/>
              </a:rPr>
              <a:t> 	</a:t>
            </a:r>
            <a:r>
              <a:rPr altLang="en-US" sz="2800" dirty="0" err="1">
                <a:latin typeface="Kruti Dev 010" pitchFamily="2" charset="0"/>
                <a:ea typeface="Mangal" panose="00000400000000000000" pitchFamily="2"/>
              </a:rPr>
              <a:t>vkadyu</a:t>
            </a:r>
            <a:r>
              <a:rPr altLang="en-US" sz="2800" dirty="0">
                <a:latin typeface="Kruti Dev 010" pitchFamily="2" charset="0"/>
                <a:ea typeface="Mangal" panose="00000400000000000000" pitchFamily="2"/>
              </a:rPr>
              <a:t> </a:t>
            </a:r>
            <a:r>
              <a:rPr altLang="en-US" sz="2800" dirty="0" err="1">
                <a:latin typeface="Kruti Dev 010" pitchFamily="2" charset="0"/>
                <a:ea typeface="Mangal" panose="00000400000000000000" pitchFamily="2"/>
              </a:rPr>
              <a:t>djuk</a:t>
            </a:r>
            <a:endParaRPr altLang="en-US" sz="2800" dirty="0">
              <a:latin typeface="Kruti Dev 010" pitchFamily="2" charset="0"/>
              <a:ea typeface="Mangal" panose="00000400000000000000" pitchFamily="2"/>
            </a:endParaRPr>
          </a:p>
          <a:p>
            <a:pPr>
              <a:buFont typeface="Symbol" pitchFamily="18" charset="2"/>
              <a:buNone/>
            </a:pPr>
            <a:r>
              <a:rPr altLang="en-US" dirty="0">
                <a:ea typeface="Mangal" panose="00000400000000000000" pitchFamily="2"/>
              </a:rPr>
              <a:t> </a:t>
            </a:r>
            <a:endParaRPr altLang="en-US" sz="2400" dirty="0">
              <a:ea typeface="Mangal" panose="00000400000000000000" pitchFamily="2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9DA2A086-CA41-45FC-885B-CC946D536EA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90800"/>
            <a:ext cx="1752600" cy="457200"/>
            <a:chOff x="1828800" y="990600"/>
            <a:chExt cx="1752600" cy="4572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A2AD851-F1B9-48BE-B9D0-1B8CFDE6BA46}"/>
                </a:ext>
              </a:extLst>
            </p:cNvPr>
            <p:cNvCxnSpPr/>
            <p:nvPr/>
          </p:nvCxnSpPr>
          <p:spPr>
            <a:xfrm rot="5400000">
              <a:off x="1600994" y="12184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1551373-F5B0-4484-AC09-E565957E5D23}"/>
                </a:ext>
              </a:extLst>
            </p:cNvPr>
            <p:cNvCxnSpPr/>
            <p:nvPr/>
          </p:nvCxnSpPr>
          <p:spPr>
            <a:xfrm rot="5400000">
              <a:off x="3352800" y="121920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ABEBEDF3-52B6-45A4-8183-DFE31552CAD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657600"/>
            <a:ext cx="1754188" cy="381000"/>
            <a:chOff x="1828800" y="1828800"/>
            <a:chExt cx="1754188" cy="3810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AD9A17E-FAAB-4237-A901-04E9C3B6952D}"/>
                </a:ext>
              </a:extLst>
            </p:cNvPr>
            <p:cNvCxnSpPr/>
            <p:nvPr/>
          </p:nvCxnSpPr>
          <p:spPr>
            <a:xfrm rot="5400000">
              <a:off x="1639094" y="20185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4809C05-25AE-470B-928D-6D2F15F1D0EB}"/>
                </a:ext>
              </a:extLst>
            </p:cNvPr>
            <p:cNvCxnSpPr/>
            <p:nvPr/>
          </p:nvCxnSpPr>
          <p:spPr>
            <a:xfrm rot="5400000">
              <a:off x="3391694" y="20185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8508A77-81A4-4813-ADE1-279918E4E4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ea typeface="Mangal" panose="00000400000000000000" pitchFamily="2"/>
                <a:cs typeface="Arial" panose="020B0604020202020204" pitchFamily="34" charset="0"/>
              </a:rPr>
              <a:t>On the Other Hand… Other Types of Evaluation… Common Mistakes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49F7149-E179-4492-B4FF-91C6290F68B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lang="en-GB" altLang="en-US"/>
              <a:t>Over evaluation	– to evaluate for more than what it is</a:t>
            </a:r>
          </a:p>
          <a:p>
            <a:pPr>
              <a:buFont typeface="Symbol" pitchFamily="18" charset="2"/>
              <a:buNone/>
            </a:pPr>
            <a:r>
              <a:rPr altLang="en-US" sz="2800">
                <a:solidFill>
                  <a:srgbClr val="1E00AA"/>
                </a:solidFill>
                <a:latin typeface="Kruti Dev 010" pitchFamily="2" charset="0"/>
              </a:rPr>
              <a:t>	vf/kewY;u		  vf/kd vkaadyu djuk</a:t>
            </a:r>
            <a:endParaRPr lang="en-GB" altLang="en-US" sz="2800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endParaRPr altLang="en-US" sz="1100"/>
          </a:p>
          <a:p>
            <a:pPr>
              <a:buFont typeface="Symbol" pitchFamily="18" charset="2"/>
              <a:buNone/>
            </a:pPr>
            <a:r>
              <a:rPr altLang="en-US"/>
              <a:t>Under evaluation	– to evaluate for less than what it is</a:t>
            </a:r>
          </a:p>
          <a:p>
            <a:pPr>
              <a:buFont typeface="Symbol" pitchFamily="18" charset="2"/>
              <a:buNone/>
            </a:pPr>
            <a:r>
              <a:rPr lang="en-GB" altLang="en-US" sz="2800">
                <a:solidFill>
                  <a:srgbClr val="1E00AA"/>
                </a:solidFill>
                <a:latin typeface="Kruti Dev 010" pitchFamily="2" charset="0"/>
              </a:rPr>
              <a:t>	voewY;u		  de vkaadyu djuk</a:t>
            </a:r>
          </a:p>
          <a:p>
            <a:pPr>
              <a:buFont typeface="Symbol" pitchFamily="18" charset="2"/>
              <a:buNone/>
            </a:pPr>
            <a:endParaRPr altLang="en-US" sz="1000"/>
          </a:p>
          <a:p>
            <a:pPr>
              <a:buFont typeface="Symbol" pitchFamily="18" charset="2"/>
              <a:buNone/>
            </a:pPr>
            <a:r>
              <a:rPr altLang="en-US"/>
              <a:t>Otherwise evaluation	– to evaluate for other than what it is</a:t>
            </a:r>
          </a:p>
          <a:p>
            <a:pPr>
              <a:buFont typeface="Symbol" pitchFamily="18" charset="2"/>
              <a:buNone/>
            </a:pPr>
            <a:r>
              <a:rPr lang="en-GB" altLang="en-US" sz="2800">
                <a:solidFill>
                  <a:srgbClr val="1E00AA"/>
                </a:solidFill>
                <a:latin typeface="Kruti Dev 010" pitchFamily="2" charset="0"/>
              </a:rPr>
              <a:t>	vewY;u		  vU;Fkk vkaadyu djuk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Not naturally acceptable. Whenever the evaluation is not right, it is disrespect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Do you feel comfortable/uncomfortable when you are over evaluated?</a:t>
            </a:r>
            <a:br>
              <a:rPr altLang="en-US"/>
            </a:br>
            <a:r>
              <a:rPr altLang="en-US"/>
              <a:t>                                                                              … under/otherwise evaluated?</a:t>
            </a:r>
            <a:endParaRPr lang="en-GB" altLang="en-US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1A06ABF6-9CC3-4461-8C95-5966EE26035C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609600"/>
            <a:ext cx="1690688" cy="2667000"/>
            <a:chOff x="4572000" y="3810000"/>
            <a:chExt cx="1490685" cy="129540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08273094-F0E5-4765-8DB8-A10F2F771CDF}"/>
                </a:ext>
              </a:extLst>
            </p:cNvPr>
            <p:cNvSpPr/>
            <p:nvPr/>
          </p:nvSpPr>
          <p:spPr>
            <a:xfrm>
              <a:off x="4572000" y="3810000"/>
              <a:ext cx="152568" cy="1295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4343" name="Rectangle 9">
              <a:extLst>
                <a:ext uri="{FF2B5EF4-FFF2-40B4-BE49-F238E27FC236}">
                  <a16:creationId xmlns:a16="http://schemas.microsoft.com/office/drawing/2014/main" id="{B507C270-F1AC-43E4-9CBF-FB7465901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397" y="4242687"/>
              <a:ext cx="1338288" cy="41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/>
                <a:t>Disrespect</a:t>
              </a:r>
            </a:p>
            <a:p>
              <a:pPr eaLnBrk="1" hangingPunct="1"/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</a:rPr>
                <a:t>vieku</a:t>
              </a:r>
            </a:p>
          </p:txBody>
        </p:sp>
      </p:grpSp>
      <p:pic>
        <p:nvPicPr>
          <p:cNvPr id="14341" name="Picture 4">
            <a:extLst>
              <a:ext uri="{FF2B5EF4-FFF2-40B4-BE49-F238E27FC236}">
                <a16:creationId xmlns:a16="http://schemas.microsoft.com/office/drawing/2014/main" id="{575629AD-F8A6-49CA-8DD9-B6454F9A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86400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032625" y="1524000"/>
            <a:ext cx="1828800" cy="609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i-IN" b="1" dirty="0">
                <a:solidFill>
                  <a:srgbClr val="FFFF00"/>
                </a:solidFill>
                <a:latin typeface="Arial" panose="020B0604020202020204" pitchFamily="34" charset="0"/>
              </a:rPr>
              <a:t>go (अहंकार)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232025" y="3248025"/>
            <a:ext cx="4191000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36825" y="1905000"/>
            <a:ext cx="3808413" cy="2660650"/>
          </a:xfrm>
          <a:custGeom>
            <a:avLst/>
            <a:gdLst>
              <a:gd name="connsiteX0" fmla="*/ 0 w 2456597"/>
              <a:gd name="connsiteY0" fmla="*/ 1394346 h 2661314"/>
              <a:gd name="connsiteX1" fmla="*/ 573206 w 2456597"/>
              <a:gd name="connsiteY1" fmla="*/ 425355 h 2661314"/>
              <a:gd name="connsiteX2" fmla="*/ 668740 w 2456597"/>
              <a:gd name="connsiteY2" fmla="*/ 2049439 h 2661314"/>
              <a:gd name="connsiteX3" fmla="*/ 1132764 w 2456597"/>
              <a:gd name="connsiteY3" fmla="*/ 84161 h 2661314"/>
              <a:gd name="connsiteX4" fmla="*/ 1624084 w 2456597"/>
              <a:gd name="connsiteY4" fmla="*/ 2554406 h 2661314"/>
              <a:gd name="connsiteX5" fmla="*/ 1801504 w 2456597"/>
              <a:gd name="connsiteY5" fmla="*/ 725606 h 2661314"/>
              <a:gd name="connsiteX6" fmla="*/ 2006221 w 2456597"/>
              <a:gd name="connsiteY6" fmla="*/ 1858370 h 2661314"/>
              <a:gd name="connsiteX7" fmla="*/ 2197290 w 2456597"/>
              <a:gd name="connsiteY7" fmla="*/ 1189630 h 2661314"/>
              <a:gd name="connsiteX8" fmla="*/ 2456597 w 2456597"/>
              <a:gd name="connsiteY8" fmla="*/ 1612710 h 2661314"/>
              <a:gd name="connsiteX9" fmla="*/ 2456597 w 2456597"/>
              <a:gd name="connsiteY9" fmla="*/ 1612710 h 2661314"/>
              <a:gd name="connsiteX10" fmla="*/ 2456597 w 2456597"/>
              <a:gd name="connsiteY10" fmla="*/ 1626358 h 2661314"/>
              <a:gd name="connsiteX11" fmla="*/ 2456597 w 2456597"/>
              <a:gd name="connsiteY11" fmla="*/ 1626358 h 26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6597" h="2661314">
                <a:moveTo>
                  <a:pt x="0" y="1394346"/>
                </a:moveTo>
                <a:cubicBezTo>
                  <a:pt x="230874" y="855259"/>
                  <a:pt x="461749" y="316173"/>
                  <a:pt x="573206" y="425355"/>
                </a:cubicBezTo>
                <a:cubicBezTo>
                  <a:pt x="684663" y="534537"/>
                  <a:pt x="575480" y="2106305"/>
                  <a:pt x="668740" y="2049439"/>
                </a:cubicBezTo>
                <a:cubicBezTo>
                  <a:pt x="762000" y="1992573"/>
                  <a:pt x="973540" y="0"/>
                  <a:pt x="1132764" y="84161"/>
                </a:cubicBezTo>
                <a:cubicBezTo>
                  <a:pt x="1291988" y="168322"/>
                  <a:pt x="1512627" y="2447498"/>
                  <a:pt x="1624084" y="2554406"/>
                </a:cubicBezTo>
                <a:cubicBezTo>
                  <a:pt x="1735541" y="2661314"/>
                  <a:pt x="1737815" y="841612"/>
                  <a:pt x="1801504" y="725606"/>
                </a:cubicBezTo>
                <a:cubicBezTo>
                  <a:pt x="1865193" y="609600"/>
                  <a:pt x="1940257" y="1781033"/>
                  <a:pt x="2006221" y="1858370"/>
                </a:cubicBezTo>
                <a:cubicBezTo>
                  <a:pt x="2072185" y="1935707"/>
                  <a:pt x="2122227" y="1230573"/>
                  <a:pt x="2197290" y="1189630"/>
                </a:cubicBezTo>
                <a:cubicBezTo>
                  <a:pt x="2272353" y="1148687"/>
                  <a:pt x="2456597" y="1612710"/>
                  <a:pt x="2456597" y="1612710"/>
                </a:cubicBezTo>
                <a:lnTo>
                  <a:pt x="2456597" y="1612710"/>
                </a:lnTo>
                <a:lnTo>
                  <a:pt x="2456597" y="1626358"/>
                </a:lnTo>
                <a:lnTo>
                  <a:pt x="2456597" y="162635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939925" y="509588"/>
            <a:ext cx="62436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/>
              <a:t>Over evaluation – evaluating more than what it is</a:t>
            </a:r>
          </a:p>
          <a:p>
            <a:r>
              <a:rPr lang="en-GB" altLang="en-US" sz="2800">
                <a:solidFill>
                  <a:srgbClr val="002060"/>
                </a:solidFill>
                <a:latin typeface="Kruti Dev 010" pitchFamily="2" charset="0"/>
              </a:rPr>
              <a:t>vf/kewY;u </a:t>
            </a:r>
            <a:r>
              <a:rPr lang="nl-NL" altLang="en-US" sz="2800">
                <a:solidFill>
                  <a:srgbClr val="002060"/>
                </a:solidFill>
                <a:latin typeface="Kruti Dev 010" pitchFamily="2" charset="0"/>
              </a:rPr>
              <a:t>&amp; </a:t>
            </a:r>
            <a:r>
              <a:rPr lang="en-GB" altLang="en-US" sz="2800">
                <a:solidFill>
                  <a:srgbClr val="002060"/>
                </a:solidFill>
                <a:latin typeface="Kruti Dev 010" pitchFamily="2" charset="0"/>
              </a:rPr>
              <a:t>vf/kd vkaadyu djuk</a:t>
            </a:r>
            <a:endParaRPr lang="en-US" altLang="en-US" sz="2800">
              <a:solidFill>
                <a:srgbClr val="002060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927225" y="4981575"/>
            <a:ext cx="807878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/>
              <a:t>Under evaluation – evaluating less than what it is</a:t>
            </a:r>
          </a:p>
          <a:p>
            <a:r>
              <a:rPr lang="nl-NL" altLang="en-US" sz="2800">
                <a:solidFill>
                  <a:srgbClr val="002060"/>
                </a:solidFill>
                <a:latin typeface="Kruti Dev 010" pitchFamily="2" charset="0"/>
              </a:rPr>
              <a:t>voewY;u &amp; de vkaadyu djuk</a:t>
            </a:r>
            <a:endParaRPr lang="en-US" altLang="en-US" sz="280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32625" y="3752850"/>
            <a:ext cx="18288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Depression</a:t>
            </a:r>
            <a:r>
              <a:rPr lang="hi-IN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  (</a:t>
            </a:r>
            <a:r>
              <a:rPr lang="hi-IN" b="1" dirty="0">
                <a:solidFill>
                  <a:srgbClr val="FFFF00"/>
                </a:solidFill>
              </a:rPr>
              <a:t>अवसाद</a:t>
            </a:r>
            <a:r>
              <a:rPr lang="en-IN" b="1" dirty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6584950" y="2041525"/>
            <a:ext cx="609600" cy="1925638"/>
          </a:xfrm>
          <a:prstGeom prst="curv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939925" y="5743575"/>
            <a:ext cx="8078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/>
              <a:t>Otherwise evaluation – evaluating other than what it is</a:t>
            </a:r>
          </a:p>
          <a:p>
            <a:r>
              <a:rPr lang="en-GB" altLang="en-US" sz="2800">
                <a:solidFill>
                  <a:srgbClr val="002060"/>
                </a:solidFill>
                <a:latin typeface="Kruti Dev 010" pitchFamily="2" charset="0"/>
              </a:rPr>
              <a:t>vewY;u</a:t>
            </a:r>
            <a:r>
              <a:rPr lang="nl-NL" altLang="en-US" sz="2800">
                <a:solidFill>
                  <a:srgbClr val="002060"/>
                </a:solidFill>
                <a:latin typeface="Kruti Dev 010" pitchFamily="2" charset="0"/>
              </a:rPr>
              <a:t> &amp; </a:t>
            </a:r>
            <a:r>
              <a:rPr lang="en-GB" altLang="en-US" sz="2800">
                <a:solidFill>
                  <a:srgbClr val="002060"/>
                </a:solidFill>
                <a:latin typeface="Kruti Dev 010" pitchFamily="2" charset="0"/>
              </a:rPr>
              <a:t>vU;Fkk vkaadyu djuk</a:t>
            </a:r>
            <a:endParaRPr lang="en-US" altLang="en-US" sz="2800">
              <a:solidFill>
                <a:srgbClr val="002060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06388" y="1393825"/>
            <a:ext cx="18272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/>
              <a:t>Right </a:t>
            </a:r>
          </a:p>
          <a:p>
            <a:r>
              <a:rPr lang="en-US" altLang="en-US" sz="2400"/>
              <a:t>Evaluation</a:t>
            </a:r>
          </a:p>
          <a:p>
            <a:r>
              <a:rPr lang="fr-FR" altLang="en-US" sz="2800">
                <a:solidFill>
                  <a:srgbClr val="002060"/>
                </a:solidFill>
                <a:latin typeface="Kruti Dev 010" pitchFamily="2" charset="0"/>
                <a:cs typeface="Mangal" pitchFamily="18" charset="0"/>
              </a:rPr>
              <a:t>lEeku</a:t>
            </a:r>
            <a:endParaRPr lang="en-US" altLang="en-US" sz="2800">
              <a:solidFill>
                <a:srgbClr val="002060"/>
              </a:solidFill>
            </a:endParaRPr>
          </a:p>
        </p:txBody>
      </p:sp>
      <p:sp>
        <p:nvSpPr>
          <p:cNvPr id="24" name="Curved Right Arrow 26"/>
          <p:cNvSpPr/>
          <p:nvPr/>
        </p:nvSpPr>
        <p:spPr>
          <a:xfrm flipH="1" flipV="1">
            <a:off x="8655050" y="1981200"/>
            <a:ext cx="609600" cy="1925638"/>
          </a:xfrm>
          <a:prstGeom prst="curv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0" y="2638425"/>
            <a:ext cx="2439988" cy="1171575"/>
          </a:xfrm>
          <a:prstGeom prst="ellipse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Confidence</a:t>
            </a:r>
          </a:p>
          <a:p>
            <a:pPr algn="ctr">
              <a:defRPr/>
            </a:pPr>
            <a:r>
              <a:rPr lang="hi-I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स्वयं में विश्वास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8" name="Title 10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latin typeface="Arial" charset="0"/>
              </a:rPr>
              <a:t>Common Implications of Disrespect</a:t>
            </a:r>
            <a:endParaRPr lang="en-IN" altLang="en-US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429750" y="1889125"/>
            <a:ext cx="2663825" cy="3140075"/>
            <a:chOff x="179388" y="3090863"/>
            <a:chExt cx="2191516" cy="3139321"/>
          </a:xfrm>
        </p:grpSpPr>
        <p:sp>
          <p:nvSpPr>
            <p:cNvPr id="16400" name="Rectangle 5"/>
            <p:cNvSpPr>
              <a:spLocks noChangeArrowheads="1"/>
            </p:cNvSpPr>
            <p:nvPr/>
          </p:nvSpPr>
          <p:spPr bwMode="auto">
            <a:xfrm>
              <a:off x="179388" y="3090863"/>
              <a:ext cx="2191516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buFont typeface="Symbol" pitchFamily="18" charset="2"/>
                <a:buNone/>
              </a:pPr>
              <a:r>
                <a:rPr lang="en-US" altLang="en-US" b="1">
                  <a:solidFill>
                    <a:srgbClr val="000000"/>
                  </a:solidFill>
                  <a:cs typeface="Arial" charset="0"/>
                </a:rPr>
                <a:t>Wrong evaluation…</a:t>
              </a:r>
            </a:p>
            <a:p>
              <a:pPr algn="ctr" eaLnBrk="1" hangingPunct="1">
                <a:buFont typeface="Symbol" pitchFamily="18" charset="2"/>
                <a:buNone/>
              </a:pPr>
              <a:endParaRPr lang="en-US" altLang="en-US" b="1">
                <a:solidFill>
                  <a:srgbClr val="000000"/>
                </a:solidFill>
                <a:cs typeface="Arial" charset="0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en-US" altLang="en-US" b="1">
                  <a:solidFill>
                    <a:srgbClr val="000000"/>
                  </a:solidFill>
                  <a:cs typeface="Arial" charset="0"/>
                </a:rPr>
                <a:t>Disharmony</a:t>
              </a:r>
              <a:r>
                <a:rPr lang="en-US" altLang="en-US" b="1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 within</a:t>
              </a:r>
            </a:p>
            <a:p>
              <a:pPr algn="ctr" eaLnBrk="1" hangingPunct="1">
                <a:buFont typeface="Symbol" pitchFamily="18" charset="2"/>
                <a:buNone/>
              </a:pPr>
              <a:endParaRPr lang="en-US" altLang="en-US" b="1">
                <a:solidFill>
                  <a:srgbClr val="000000"/>
                </a:solidFill>
                <a:cs typeface="Arial" charset="0"/>
                <a:sym typeface="Wingdings" pitchFamily="2" charset="2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en-US" altLang="en-US" b="1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Tension </a:t>
              </a:r>
            </a:p>
            <a:p>
              <a:pPr algn="ctr" eaLnBrk="1" hangingPunct="1">
                <a:buFont typeface="Symbol" pitchFamily="18" charset="2"/>
                <a:buNone/>
              </a:pPr>
              <a:endParaRPr lang="en-US" altLang="en-US" b="1">
                <a:solidFill>
                  <a:srgbClr val="000000"/>
                </a:solidFill>
                <a:cs typeface="Arial" charset="0"/>
                <a:sym typeface="Wingdings" pitchFamily="2" charset="2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en-US" altLang="en-US" b="1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Frustration </a:t>
              </a:r>
            </a:p>
            <a:p>
              <a:pPr algn="ctr" eaLnBrk="1" hangingPunct="1">
                <a:buFont typeface="Symbol" pitchFamily="18" charset="2"/>
                <a:buNone/>
              </a:pPr>
              <a:endParaRPr lang="en-US" altLang="en-US" b="1">
                <a:solidFill>
                  <a:srgbClr val="000000"/>
                </a:solidFill>
                <a:cs typeface="Arial" charset="0"/>
                <a:sym typeface="Wingdings" pitchFamily="2" charset="2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en-US" altLang="en-US" b="1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Depression </a:t>
              </a:r>
            </a:p>
            <a:p>
              <a:pPr algn="ctr" eaLnBrk="1" hangingPunct="1">
                <a:buFont typeface="Symbol" pitchFamily="18" charset="2"/>
                <a:buNone/>
              </a:pPr>
              <a:endParaRPr lang="en-US" altLang="en-US" b="1">
                <a:solidFill>
                  <a:srgbClr val="000000"/>
                </a:solidFill>
                <a:cs typeface="Arial" charset="0"/>
                <a:sym typeface="Wingdings" pitchFamily="2" charset="2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en-US" altLang="en-US" b="1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Suicide...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1107764" y="4132947"/>
              <a:ext cx="304727" cy="13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1107764" y="4664632"/>
              <a:ext cx="304727" cy="13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107764" y="5220123"/>
              <a:ext cx="304727" cy="13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107764" y="5751808"/>
              <a:ext cx="304727" cy="13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1107764" y="3585391"/>
              <a:ext cx="304727" cy="13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D1C27A3-FEDD-47EF-B7F3-911858DBA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08" y="5254664"/>
            <a:ext cx="1166801" cy="1298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27" grpId="0" animBg="1"/>
      <p:bldP spid="21" grpId="0"/>
      <p:bldP spid="22" grpId="0"/>
      <p:bldP spid="2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9A9E4A6-ED93-44D2-BB6E-9AC0DFBB25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Respect: </a:t>
            </a:r>
            <a:r>
              <a:rPr lang="en-GB" altLang="en-US">
                <a:latin typeface="Arial" charset="0"/>
              </a:rPr>
              <a:t>Right Evaluation – on the basis of the Self </a:t>
            </a:r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1A420-DDA3-4C31-AC1F-433D418A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altLang="en-US" sz="2000"/>
              <a:t>Purpose </a:t>
            </a:r>
            <a:r>
              <a:rPr lang="en-GB" altLang="en-US" sz="2600">
                <a:solidFill>
                  <a:srgbClr val="1E00AA"/>
                </a:solidFill>
                <a:latin typeface="Kruti Dev 010" pitchFamily="2" charset="0"/>
              </a:rPr>
              <a:t>y{;</a:t>
            </a:r>
            <a:endParaRPr altLang="en-US" sz="2600">
              <a:solidFill>
                <a:srgbClr val="1E00AA"/>
              </a:solidFill>
            </a:endParaRPr>
          </a:p>
          <a:p>
            <a:pPr marL="914400" lvl="2" indent="-457200">
              <a:lnSpc>
                <a:spcPct val="90000"/>
              </a:lnSpc>
            </a:pPr>
            <a:r>
              <a:rPr altLang="en-US"/>
              <a:t>I want to live with continuous happiness &amp; prosperity</a:t>
            </a:r>
          </a:p>
          <a:p>
            <a:pPr marL="914400" lvl="2" indent="-457200">
              <a:lnSpc>
                <a:spcPct val="90000"/>
              </a:lnSpc>
            </a:pPr>
            <a:r>
              <a:rPr altLang="en-US"/>
              <a:t>The other also wants to live with continuous happiness &amp; prosperity</a:t>
            </a:r>
          </a:p>
          <a:p>
            <a:pPr marL="914400" lvl="2" indent="-457200">
              <a:lnSpc>
                <a:spcPct val="90000"/>
              </a:lnSpc>
              <a:buFont typeface="Symbol" pitchFamily="18" charset="2"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Our purpose is same (on the basis of Natural Acceptance)</a:t>
            </a:r>
            <a:endParaRPr altLang="en-US" sz="2000" b="1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GB" altLang="en-US" sz="2000"/>
              <a:t>Program </a:t>
            </a:r>
            <a:r>
              <a:rPr altLang="en-US" sz="2600">
                <a:solidFill>
                  <a:srgbClr val="1E00AA"/>
                </a:solidFill>
                <a:latin typeface="Kruti Dev 010" pitchFamily="2" charset="0"/>
              </a:rPr>
              <a:t>dk;ZØe</a:t>
            </a:r>
            <a:endParaRPr altLang="en-US" sz="2600"/>
          </a:p>
          <a:p>
            <a:pPr marL="914400" lvl="2" indent="-457200">
              <a:lnSpc>
                <a:spcPct val="90000"/>
              </a:lnSpc>
            </a:pPr>
            <a:r>
              <a:rPr lang="en-GB" altLang="en-US"/>
              <a:t>My program is to </a:t>
            </a:r>
            <a:r>
              <a:rPr altLang="en-US"/>
              <a:t>understand and to live in harmony at all levels of being</a:t>
            </a:r>
          </a:p>
          <a:p>
            <a:pPr marL="914400" lvl="2" indent="-457200">
              <a:lnSpc>
                <a:spcPct val="90000"/>
              </a:lnSpc>
            </a:pPr>
            <a:r>
              <a:rPr altLang="en-US"/>
              <a:t>The program of the other is also to understand and to live in harmony at all levels of being	               (Individual, family, society and nature/existence)</a:t>
            </a:r>
          </a:p>
          <a:p>
            <a:pPr marL="914400" lvl="2" indent="-457200">
              <a:lnSpc>
                <a:spcPct val="90000"/>
              </a:lnSpc>
              <a:buFont typeface="Symbol" pitchFamily="18" charset="2"/>
              <a:buNone/>
            </a:pPr>
            <a:r>
              <a:rPr altLang="en-US" sz="2000" b="1">
                <a:solidFill>
                  <a:srgbClr val="FF0000"/>
                </a:solidFill>
              </a:rPr>
              <a:t>Our program is same</a:t>
            </a:r>
            <a:endParaRPr altLang="en-US" sz="2000"/>
          </a:p>
          <a:p>
            <a:pPr marL="457200" indent="-45720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altLang="en-US" sz="2000"/>
              <a:t>Potential </a:t>
            </a:r>
            <a:r>
              <a:rPr altLang="en-US" sz="2600">
                <a:solidFill>
                  <a:srgbClr val="1E00AA"/>
                </a:solidFill>
                <a:latin typeface="Kruti Dev 010" pitchFamily="2" charset="0"/>
              </a:rPr>
              <a:t>{kerk</a:t>
            </a:r>
            <a:endParaRPr altLang="en-US" sz="2600"/>
          </a:p>
          <a:p>
            <a:pPr marL="914400" lvl="2" indent="-457200">
              <a:lnSpc>
                <a:spcPct val="90000"/>
              </a:lnSpc>
            </a:pPr>
            <a:r>
              <a:rPr altLang="en-US"/>
              <a:t>Desire, Thought &amp; Expectation </a:t>
            </a:r>
            <a:r>
              <a:rPr altLang="en-US" sz="2400">
                <a:latin typeface="Kruti Dev 010" pitchFamily="2" charset="0"/>
              </a:rPr>
              <a:t>¼</a:t>
            </a:r>
            <a:r>
              <a:rPr altLang="en-US" sz="2400">
                <a:solidFill>
                  <a:srgbClr val="1E00AA"/>
                </a:solidFill>
                <a:latin typeface="Kruti Dev 010" pitchFamily="2" charset="0"/>
              </a:rPr>
              <a:t>bPNk] fopkj] vk”kk</a:t>
            </a:r>
            <a:r>
              <a:rPr altLang="en-US" sz="2400">
                <a:latin typeface="Kruti Dev 010" pitchFamily="2" charset="0"/>
              </a:rPr>
              <a:t>½ </a:t>
            </a:r>
            <a:r>
              <a:rPr altLang="en-US"/>
              <a:t>is continuous in me.				                I am endowed with Natural Acceptance</a:t>
            </a:r>
          </a:p>
          <a:p>
            <a:pPr marL="914400" lvl="2" indent="-457200">
              <a:lnSpc>
                <a:spcPct val="90000"/>
              </a:lnSpc>
            </a:pPr>
            <a:r>
              <a:rPr altLang="en-US"/>
              <a:t>Desire, Thought &amp; Expectation </a:t>
            </a:r>
            <a:r>
              <a:rPr altLang="en-US" sz="2400">
                <a:latin typeface="Kruti Dev 010" pitchFamily="2" charset="0"/>
              </a:rPr>
              <a:t>¼</a:t>
            </a:r>
            <a:r>
              <a:rPr altLang="en-US" sz="2400">
                <a:solidFill>
                  <a:srgbClr val="1E00AA"/>
                </a:solidFill>
                <a:latin typeface="Kruti Dev 010" pitchFamily="2" charset="0"/>
              </a:rPr>
              <a:t>bPNk] fopkj] vk”kk</a:t>
            </a:r>
            <a:r>
              <a:rPr altLang="en-US" sz="2400">
                <a:latin typeface="Kruti Dev 010" pitchFamily="2" charset="0"/>
              </a:rPr>
              <a:t>½</a:t>
            </a:r>
            <a:r>
              <a:rPr altLang="en-US" sz="2400"/>
              <a:t> </a:t>
            </a:r>
            <a:r>
              <a:rPr altLang="en-US"/>
              <a:t>is continuous in the other. 			           The other is also endowed with Natural Acceptance</a:t>
            </a:r>
          </a:p>
          <a:p>
            <a:pPr marL="914400" lvl="2" indent="-457200">
              <a:lnSpc>
                <a:spcPct val="90000"/>
              </a:lnSpc>
              <a:buFont typeface="Symbol" pitchFamily="18" charset="2"/>
              <a:buNone/>
            </a:pPr>
            <a:r>
              <a:rPr altLang="en-US" sz="2000" b="1">
                <a:solidFill>
                  <a:srgbClr val="FF0000"/>
                </a:solidFill>
              </a:rPr>
              <a:t>Our potential is same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None/>
            </a:pPr>
            <a:endParaRPr altLang="en-US" sz="400"/>
          </a:p>
          <a:p>
            <a:pPr marL="457200" indent="-457200">
              <a:lnSpc>
                <a:spcPct val="90000"/>
              </a:lnSpc>
              <a:buFont typeface="Symbol" pitchFamily="18" charset="2"/>
              <a:buNone/>
            </a:pPr>
            <a:r>
              <a:rPr altLang="en-US" sz="1100"/>
              <a:t>	   				</a:t>
            </a:r>
            <a:r>
              <a:rPr altLang="en-US" sz="1200"/>
              <a:t>MINIMUM CONTENT of  RESPECT</a:t>
            </a:r>
          </a:p>
          <a:p>
            <a:pPr marL="457200" indent="-457200">
              <a:lnSpc>
                <a:spcPct val="90000"/>
              </a:lnSpc>
              <a:buFont typeface="Symbol" pitchFamily="18" charset="2"/>
              <a:buNone/>
            </a:pPr>
            <a:r>
              <a:rPr altLang="en-US">
                <a:solidFill>
                  <a:srgbClr val="FF0000"/>
                </a:solidFill>
              </a:rPr>
              <a:t>    		</a:t>
            </a:r>
            <a:r>
              <a:rPr altLang="en-US" sz="2600">
                <a:solidFill>
                  <a:srgbClr val="FF0000"/>
                </a:solidFill>
              </a:rPr>
              <a:t>The Other is Similar to Me</a:t>
            </a:r>
            <a:r>
              <a:rPr altLang="en-US" sz="2600" b="1">
                <a:solidFill>
                  <a:srgbClr val="FF0000"/>
                </a:solidFill>
              </a:rPr>
              <a:t>		 </a:t>
            </a:r>
            <a:r>
              <a:rPr altLang="en-US" sz="3500" b="1">
                <a:solidFill>
                  <a:srgbClr val="FF0000"/>
                </a:solidFill>
                <a:latin typeface="Kruti Dev 010" pitchFamily="2" charset="0"/>
              </a:rPr>
              <a:t>nwljk esjs tSlk gS</a:t>
            </a:r>
            <a:endParaRPr altLang="en-US" sz="2600" b="1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Symbol" pitchFamily="18" charset="2"/>
              <a:buNone/>
            </a:pPr>
            <a:endParaRPr altLang="en-US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DF257E-6546-4827-91BC-4C4EA16FD2BE}"/>
              </a:ext>
            </a:extLst>
          </p:cNvPr>
          <p:cNvCxnSpPr/>
          <p:nvPr/>
        </p:nvCxnSpPr>
        <p:spPr>
          <a:xfrm rot="5400000">
            <a:off x="1677988" y="5795962"/>
            <a:ext cx="3048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5F716F-8247-440F-AF03-0E20659575A8}"/>
              </a:ext>
            </a:extLst>
          </p:cNvPr>
          <p:cNvSpPr/>
          <p:nvPr/>
        </p:nvSpPr>
        <p:spPr>
          <a:xfrm>
            <a:off x="609600" y="6019800"/>
            <a:ext cx="891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510" name="Picture 4">
            <a:extLst>
              <a:ext uri="{FF2B5EF4-FFF2-40B4-BE49-F238E27FC236}">
                <a16:creationId xmlns:a16="http://schemas.microsoft.com/office/drawing/2014/main" id="{444E694C-121F-4132-BC07-66E8ADFA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86400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1788</Words>
  <Application>Microsoft Office PowerPoint</Application>
  <PresentationFormat>Widescreen</PresentationFormat>
  <Paragraphs>248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Kruti Dev 010</vt:lpstr>
      <vt:lpstr>Symbol</vt:lpstr>
      <vt:lpstr>Times New Roman</vt:lpstr>
      <vt:lpstr>Wingdings</vt:lpstr>
      <vt:lpstr>UHV Theme 2022</vt:lpstr>
      <vt:lpstr> UHV-I Session 10    Fulfilment in Relationship – Respect</vt:lpstr>
      <vt:lpstr>Interaction Before Main Session</vt:lpstr>
      <vt:lpstr>Home Assignments</vt:lpstr>
      <vt:lpstr> UHV-I Session 10    Fulfilment in Relationship – Respect</vt:lpstr>
      <vt:lpstr>Introduction </vt:lpstr>
      <vt:lpstr>Respect (lEeku)</vt:lpstr>
      <vt:lpstr>On the Other Hand… Other Types of Evaluation… Common Mistakes</vt:lpstr>
      <vt:lpstr>Common Implications of Disrespect</vt:lpstr>
      <vt:lpstr>Respect: Right Evaluation – on the basis of the Self </vt:lpstr>
      <vt:lpstr>Differences</vt:lpstr>
      <vt:lpstr>In place of doing right evaluation, we often differentiate on various grounds…</vt:lpstr>
      <vt:lpstr>Resolution of Concern – Understanding Respect in Completeness</vt:lpstr>
      <vt:lpstr>Differentiation – with improper evaluation</vt:lpstr>
      <vt:lpstr>Sum Up</vt:lpstr>
      <vt:lpstr>Home Assignment</vt:lpstr>
      <vt:lpstr>Home Assignments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2025-07-31T01:49:59Z</dcterms:modified>
</cp:coreProperties>
</file>